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439" r:id="rId2"/>
    <p:sldId id="677" r:id="rId3"/>
    <p:sldId id="870" r:id="rId4"/>
    <p:sldId id="871" r:id="rId5"/>
    <p:sldId id="732" r:id="rId6"/>
    <p:sldId id="767" r:id="rId7"/>
    <p:sldId id="733" r:id="rId8"/>
    <p:sldId id="872" r:id="rId9"/>
    <p:sldId id="736" r:id="rId10"/>
    <p:sldId id="738" r:id="rId11"/>
    <p:sldId id="849" r:id="rId12"/>
    <p:sldId id="737" r:id="rId13"/>
    <p:sldId id="740" r:id="rId14"/>
    <p:sldId id="741" r:id="rId15"/>
    <p:sldId id="739" r:id="rId16"/>
    <p:sldId id="873" r:id="rId17"/>
    <p:sldId id="742" r:id="rId18"/>
    <p:sldId id="749" r:id="rId19"/>
    <p:sldId id="874" r:id="rId20"/>
    <p:sldId id="743" r:id="rId21"/>
    <p:sldId id="744" r:id="rId22"/>
    <p:sldId id="747" r:id="rId23"/>
    <p:sldId id="745" r:id="rId24"/>
    <p:sldId id="746" r:id="rId25"/>
    <p:sldId id="748" r:id="rId26"/>
    <p:sldId id="875" r:id="rId27"/>
    <p:sldId id="757" r:id="rId28"/>
    <p:sldId id="758" r:id="rId29"/>
    <p:sldId id="761" r:id="rId30"/>
    <p:sldId id="876" r:id="rId31"/>
    <p:sldId id="826" r:id="rId32"/>
    <p:sldId id="827" r:id="rId33"/>
    <p:sldId id="877" r:id="rId34"/>
    <p:sldId id="878" r:id="rId35"/>
    <p:sldId id="751" r:id="rId36"/>
    <p:sldId id="832" r:id="rId37"/>
    <p:sldId id="828" r:id="rId38"/>
    <p:sldId id="879" r:id="rId39"/>
    <p:sldId id="752" r:id="rId40"/>
    <p:sldId id="753" r:id="rId41"/>
    <p:sldId id="754" r:id="rId42"/>
    <p:sldId id="762" r:id="rId43"/>
    <p:sldId id="763" r:id="rId44"/>
    <p:sldId id="755" r:id="rId45"/>
    <p:sldId id="880" r:id="rId46"/>
    <p:sldId id="781" r:id="rId47"/>
    <p:sldId id="782" r:id="rId48"/>
    <p:sldId id="783" r:id="rId49"/>
    <p:sldId id="785" r:id="rId50"/>
    <p:sldId id="881" r:id="rId51"/>
    <p:sldId id="784" r:id="rId52"/>
    <p:sldId id="882" r:id="rId53"/>
    <p:sldId id="859" r:id="rId54"/>
    <p:sldId id="860" r:id="rId55"/>
    <p:sldId id="861" r:id="rId56"/>
    <p:sldId id="883" r:id="rId57"/>
    <p:sldId id="863" r:id="rId58"/>
    <p:sldId id="884" r:id="rId59"/>
    <p:sldId id="866" r:id="rId60"/>
    <p:sldId id="885" r:id="rId61"/>
    <p:sldId id="868" r:id="rId62"/>
    <p:sldId id="869" r:id="rId63"/>
    <p:sldId id="764" r:id="rId64"/>
    <p:sldId id="886" r:id="rId65"/>
    <p:sldId id="887" r:id="rId66"/>
    <p:sldId id="888" r:id="rId67"/>
    <p:sldId id="889" r:id="rId68"/>
    <p:sldId id="892" r:id="rId69"/>
    <p:sldId id="890" r:id="rId70"/>
    <p:sldId id="891" r:id="rId71"/>
    <p:sldId id="893" r:id="rId72"/>
    <p:sldId id="894" r:id="rId73"/>
    <p:sldId id="895" r:id="rId74"/>
    <p:sldId id="896" r:id="rId75"/>
    <p:sldId id="897" r:id="rId76"/>
    <p:sldId id="898" r:id="rId77"/>
    <p:sldId id="899" r:id="rId78"/>
    <p:sldId id="900" r:id="rId79"/>
    <p:sldId id="901" r:id="rId80"/>
    <p:sldId id="902" r:id="rId81"/>
    <p:sldId id="903" r:id="rId82"/>
    <p:sldId id="904" r:id="rId83"/>
    <p:sldId id="905" r:id="rId84"/>
    <p:sldId id="708" r:id="rId8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yDARYf7IDEPXVyxACVaGNQ==" hashData="v/kyTOuepLInoJ/Zl8i1reatkLdqqkLl8/OIJFFG5kkIaJkmVE5bU43C5OylInXnP/Z1Y1wnFEcsGJTjkVSWH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D82"/>
    <a:srgbClr val="1B998B"/>
    <a:srgbClr val="D2DEEF"/>
    <a:srgbClr val="EAEFF7"/>
    <a:srgbClr val="0066FF"/>
    <a:srgbClr val="4472C4"/>
    <a:srgbClr val="0070C0"/>
    <a:srgbClr val="55D9D3"/>
    <a:srgbClr val="3C7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7" autoAdjust="0"/>
    <p:restoredTop sz="85482" autoAdjust="0"/>
  </p:normalViewPr>
  <p:slideViewPr>
    <p:cSldViewPr>
      <p:cViewPr varScale="1">
        <p:scale>
          <a:sx n="85" d="100"/>
          <a:sy n="85" d="100"/>
        </p:scale>
        <p:origin x="867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80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932C-8C37-49E0-91E7-9B62CE34B1F7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7CF6E-9FB8-447C-91C7-AEBC91D8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D63082C-D9FC-4144-9E95-4F8267D7FCC9}" type="datetimeFigureOut">
              <a:rPr lang="en-US"/>
              <a:t>3/7/2024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9548A5-B1AB-3F4F-9770-E08DEE99858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49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27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2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481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864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818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41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408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023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61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78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446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38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963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0130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568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71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97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521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334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42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886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389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043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73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630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9894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26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633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622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283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714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466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663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325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068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738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599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7365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2861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839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96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691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48690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627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0350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1895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434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008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0304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768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623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62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729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9536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281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98429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7776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273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8277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4992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376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8843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46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33452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2856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750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0533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5653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674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563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04127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8718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58979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96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71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1858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0177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5397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8769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25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81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BY1306147 </a:t>
            </a:r>
            <a:r>
              <a:rPr lang="en-US" dirty="0" err="1"/>
              <a:t>张硕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6B08-2A05-4E4A-BB4F-B483A66EA0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28F9-2628-9149-86BE-B70DE401120D}" type="slidenum">
              <a:rPr lang="en-US"/>
              <a:t>‹#›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94F3C75-590D-4C16-92CD-9EF8675D85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673"/>
            <a:ext cx="9144000" cy="4950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3F62F-AA4B-4780-AC6D-E353DB3D9273}"/>
              </a:ext>
            </a:extLst>
          </p:cNvPr>
          <p:cNvSpPr txBox="1"/>
          <p:nvPr userDrawn="1"/>
        </p:nvSpPr>
        <p:spPr>
          <a:xfrm>
            <a:off x="5996985" y="8030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郑艳伟，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zhengyw@sdu.edu.cn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7CC543-4869-41AC-BEA0-FB62F7F50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77"/>
            <a:ext cx="1368152" cy="4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0E3CEC-4AC6-4865-8219-F65DB1BB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51CB-2EA0-4CCE-BC1F-19C7633E457D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BC277-09F1-4645-9EBA-C503F36D6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51CB-2EA0-4CCE-BC1F-19C7633E457D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79.png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90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89.png"/><Relationship Id="rId5" Type="http://schemas.openxmlformats.org/officeDocument/2006/relationships/image" Target="../media/image81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3.png"/><Relationship Id="rId21" Type="http://schemas.openxmlformats.org/officeDocument/2006/relationships/image" Target="../media/image139.png"/><Relationship Id="rId34" Type="http://schemas.openxmlformats.org/officeDocument/2006/relationships/image" Target="../media/image15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33" Type="http://schemas.openxmlformats.org/officeDocument/2006/relationships/image" Target="../media/image152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91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30.png"/><Relationship Id="rId24" Type="http://schemas.openxmlformats.org/officeDocument/2006/relationships/image" Target="../media/image142.png"/><Relationship Id="rId32" Type="http://schemas.openxmlformats.org/officeDocument/2006/relationships/image" Target="../media/image151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31" Type="http://schemas.openxmlformats.org/officeDocument/2006/relationships/image" Target="../media/image14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8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59.png"/><Relationship Id="rId21" Type="http://schemas.openxmlformats.org/officeDocument/2006/relationships/image" Target="../media/image179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2.png"/><Relationship Id="rId5" Type="http://schemas.openxmlformats.org/officeDocument/2006/relationships/image" Target="../media/image162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image" Target="../media/image167.png"/><Relationship Id="rId19" Type="http://schemas.openxmlformats.org/officeDocument/2006/relationships/image" Target="../media/image17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第二章 文法与语言设计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编译原理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573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反复利用规则，将→左边的符号替换成右边，推导出句子：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句子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主语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谓语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&gt;.</a:t>
                </a: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谓语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谓语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动词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me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直接宾语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me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冠词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名词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me a 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名词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632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He gave me a book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显然也推导出句子：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 gave He a book. / me gave He a book. / me gave me a book.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5731826"/>
              </a:xfrm>
              <a:prstGeom prst="rect">
                <a:avLst/>
              </a:prstGeom>
              <a:blipFill>
                <a:blip r:embed="rId3"/>
                <a:stretch>
                  <a:fillRect l="-619" b="-9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84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521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2.1】He gave me a book.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句子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谓语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&gt;.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主语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主格代词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谓语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动词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间接宾语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宾格代词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冠词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名词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主格代词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宾格代词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me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冠词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动词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gave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名词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book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6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64E3824-711D-495F-8396-EA435A5D751C}"/>
              </a:ext>
            </a:extLst>
          </p:cNvPr>
          <p:cNvGrpSpPr/>
          <p:nvPr/>
        </p:nvGrpSpPr>
        <p:grpSpPr>
          <a:xfrm>
            <a:off x="1187624" y="1140437"/>
            <a:ext cx="6390239" cy="2506446"/>
            <a:chOff x="967236" y="1412776"/>
            <a:chExt cx="6390239" cy="250644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189A96D-F4B9-4C6F-BF2E-E112B884571E}"/>
                </a:ext>
              </a:extLst>
            </p:cNvPr>
            <p:cNvSpPr txBox="1"/>
            <p:nvPr/>
          </p:nvSpPr>
          <p:spPr>
            <a:xfrm>
              <a:off x="3791132" y="1412776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句子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F38AF0F-A03D-4A1E-BE0C-4A88877CFEAD}"/>
                </a:ext>
              </a:extLst>
            </p:cNvPr>
            <p:cNvSpPr txBox="1"/>
            <p:nvPr/>
          </p:nvSpPr>
          <p:spPr>
            <a:xfrm>
              <a:off x="971600" y="2206698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5603FF-ADB7-47A4-A786-B4AEF33617B8}"/>
                </a:ext>
              </a:extLst>
            </p:cNvPr>
            <p:cNvSpPr txBox="1"/>
            <p:nvPr/>
          </p:nvSpPr>
          <p:spPr>
            <a:xfrm>
              <a:off x="2270937" y="2206698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谓语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498ED7E-7A07-4CC4-9504-6112B31445B5}"/>
                </a:ext>
              </a:extLst>
            </p:cNvPr>
            <p:cNvSpPr txBox="1"/>
            <p:nvPr/>
          </p:nvSpPr>
          <p:spPr>
            <a:xfrm>
              <a:off x="3570274" y="220669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间接宾语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8AF0C7-16A0-4076-8C89-2A8A7ECB6698}"/>
                </a:ext>
              </a:extLst>
            </p:cNvPr>
            <p:cNvSpPr txBox="1"/>
            <p:nvPr/>
          </p:nvSpPr>
          <p:spPr>
            <a:xfrm>
              <a:off x="5331276" y="220669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直接宾语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18D4B1-CFE5-44BC-AB3C-F7F1731897D2}"/>
                </a:ext>
              </a:extLst>
            </p:cNvPr>
            <p:cNvSpPr txBox="1"/>
            <p:nvPr/>
          </p:nvSpPr>
          <p:spPr>
            <a:xfrm>
              <a:off x="7092280" y="220669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B76D37A-C03B-4CD2-BB9E-DB5DB61C7AD2}"/>
                </a:ext>
              </a:extLst>
            </p:cNvPr>
            <p:cNvCxnSpPr>
              <a:stCxn id="2" idx="2"/>
              <a:endCxn id="9" idx="0"/>
            </p:cNvCxnSpPr>
            <p:nvPr/>
          </p:nvCxnSpPr>
          <p:spPr>
            <a:xfrm flipH="1">
              <a:off x="1466287" y="1782108"/>
              <a:ext cx="2819532" cy="424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FFFE459-D600-498C-B0A7-B60050BB7579}"/>
                </a:ext>
              </a:extLst>
            </p:cNvPr>
            <p:cNvCxnSpPr>
              <a:cxnSpLocks/>
              <a:stCxn id="2" idx="2"/>
              <a:endCxn id="11" idx="0"/>
            </p:cNvCxnSpPr>
            <p:nvPr/>
          </p:nvCxnSpPr>
          <p:spPr>
            <a:xfrm flipH="1">
              <a:off x="2765624" y="1782108"/>
              <a:ext cx="1520195" cy="424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E58C686-C277-4A09-B8C6-893571C06BC2}"/>
                </a:ext>
              </a:extLst>
            </p:cNvPr>
            <p:cNvCxnSpPr>
              <a:cxnSpLocks/>
              <a:stCxn id="2" idx="2"/>
              <a:endCxn id="12" idx="0"/>
            </p:cNvCxnSpPr>
            <p:nvPr/>
          </p:nvCxnSpPr>
          <p:spPr>
            <a:xfrm>
              <a:off x="4285819" y="1782108"/>
              <a:ext cx="9974" cy="424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F09D54F-69E9-4B3C-8F75-D9BA8F3C3B70}"/>
                </a:ext>
              </a:extLst>
            </p:cNvPr>
            <p:cNvCxnSpPr>
              <a:cxnSpLocks/>
              <a:stCxn id="2" idx="2"/>
              <a:endCxn id="13" idx="0"/>
            </p:cNvCxnSpPr>
            <p:nvPr/>
          </p:nvCxnSpPr>
          <p:spPr>
            <a:xfrm>
              <a:off x="4285819" y="1782108"/>
              <a:ext cx="1770976" cy="424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2C48ED4-0D62-43BF-8F4D-E8040FEA3BDA}"/>
                </a:ext>
              </a:extLst>
            </p:cNvPr>
            <p:cNvCxnSpPr>
              <a:cxnSpLocks/>
              <a:stCxn id="2" idx="2"/>
              <a:endCxn id="14" idx="0"/>
            </p:cNvCxnSpPr>
            <p:nvPr/>
          </p:nvCxnSpPr>
          <p:spPr>
            <a:xfrm>
              <a:off x="4285819" y="1782108"/>
              <a:ext cx="2926847" cy="424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C06C792-EAA2-42CC-ADCF-CC6BCEBBFDBB}"/>
                </a:ext>
              </a:extLst>
            </p:cNvPr>
            <p:cNvSpPr txBox="1"/>
            <p:nvPr/>
          </p:nvSpPr>
          <p:spPr>
            <a:xfrm>
              <a:off x="967236" y="2852936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D416EE-AD05-40EC-A60F-6AF287C258DA}"/>
                </a:ext>
              </a:extLst>
            </p:cNvPr>
            <p:cNvSpPr txBox="1"/>
            <p:nvPr/>
          </p:nvSpPr>
          <p:spPr>
            <a:xfrm>
              <a:off x="2266573" y="2852936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B4F9E44-58B2-40D3-9E2C-F6C5BEB7D0B9}"/>
                </a:ext>
              </a:extLst>
            </p:cNvPr>
            <p:cNvSpPr txBox="1"/>
            <p:nvPr/>
          </p:nvSpPr>
          <p:spPr>
            <a:xfrm>
              <a:off x="3798651" y="2852936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ECD9F7-C7B2-47F5-82F2-C12EA89E3894}"/>
                </a:ext>
              </a:extLst>
            </p:cNvPr>
            <p:cNvSpPr txBox="1"/>
            <p:nvPr/>
          </p:nvSpPr>
          <p:spPr>
            <a:xfrm>
              <a:off x="5004048" y="2858109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冠词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A17C2D-397C-4394-ACD8-DDF3E6DA5A32}"/>
                </a:ext>
              </a:extLst>
            </p:cNvPr>
            <p:cNvSpPr txBox="1"/>
            <p:nvPr/>
          </p:nvSpPr>
          <p:spPr>
            <a:xfrm>
              <a:off x="6368102" y="2852936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E135E89-AAD7-4832-869A-89A4D8706151}"/>
                </a:ext>
              </a:extLst>
            </p:cNvPr>
            <p:cNvCxnSpPr>
              <a:cxnSpLocks/>
              <a:stCxn id="9" idx="2"/>
              <a:endCxn id="32" idx="0"/>
            </p:cNvCxnSpPr>
            <p:nvPr/>
          </p:nvCxnSpPr>
          <p:spPr>
            <a:xfrm flipH="1">
              <a:off x="1461923" y="2576030"/>
              <a:ext cx="4364" cy="2769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3CB4DD-237B-4428-BD60-5C401E20E60F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2761260" y="2576030"/>
              <a:ext cx="4364" cy="2769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A52EA5B-7E9B-456E-A1AA-2CF77AA281F3}"/>
                </a:ext>
              </a:extLst>
            </p:cNvPr>
            <p:cNvCxnSpPr>
              <a:cxnSpLocks/>
              <a:stCxn id="12" idx="2"/>
              <a:endCxn id="34" idx="0"/>
            </p:cNvCxnSpPr>
            <p:nvPr/>
          </p:nvCxnSpPr>
          <p:spPr>
            <a:xfrm flipH="1">
              <a:off x="4293338" y="2576030"/>
              <a:ext cx="2455" cy="2769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625B5CE-1251-44D6-92CA-00BF3B76D518}"/>
                </a:ext>
              </a:extLst>
            </p:cNvPr>
            <p:cNvCxnSpPr>
              <a:cxnSpLocks/>
              <a:stCxn id="13" idx="2"/>
              <a:endCxn id="35" idx="0"/>
            </p:cNvCxnSpPr>
            <p:nvPr/>
          </p:nvCxnSpPr>
          <p:spPr>
            <a:xfrm flipH="1">
              <a:off x="5498735" y="2576030"/>
              <a:ext cx="558060" cy="28207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0E1CA19-C998-4B36-9C09-50C14DD72189}"/>
                </a:ext>
              </a:extLst>
            </p:cNvPr>
            <p:cNvCxnSpPr>
              <a:cxnSpLocks/>
              <a:stCxn id="13" idx="2"/>
              <a:endCxn id="36" idx="0"/>
            </p:cNvCxnSpPr>
            <p:nvPr/>
          </p:nvCxnSpPr>
          <p:spPr>
            <a:xfrm>
              <a:off x="6056795" y="2576030"/>
              <a:ext cx="805994" cy="2769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A8E8402-4C7B-4ED0-B50D-704E8AB39DFA}"/>
                </a:ext>
              </a:extLst>
            </p:cNvPr>
            <p:cNvSpPr txBox="1"/>
            <p:nvPr/>
          </p:nvSpPr>
          <p:spPr>
            <a:xfrm>
              <a:off x="1214900" y="3544717"/>
              <a:ext cx="494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6CD853-1F64-4EF4-B449-FD542FBB9A5C}"/>
                </a:ext>
              </a:extLst>
            </p:cNvPr>
            <p:cNvSpPr txBox="1"/>
            <p:nvPr/>
          </p:nvSpPr>
          <p:spPr>
            <a:xfrm>
              <a:off x="2405169" y="3544717"/>
              <a:ext cx="71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gave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89F8E88-BEB7-4070-921E-CE7DB082F7BB}"/>
                </a:ext>
              </a:extLst>
            </p:cNvPr>
            <p:cNvSpPr txBox="1"/>
            <p:nvPr/>
          </p:nvSpPr>
          <p:spPr>
            <a:xfrm>
              <a:off x="4027078" y="354471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29F49D5-222F-4F6F-B094-91C51EB7D7B0}"/>
                </a:ext>
              </a:extLst>
            </p:cNvPr>
            <p:cNvSpPr txBox="1"/>
            <p:nvPr/>
          </p:nvSpPr>
          <p:spPr>
            <a:xfrm>
              <a:off x="5342281" y="35498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EABA50C-4346-4B08-9CC2-8ADF981918EC}"/>
                </a:ext>
              </a:extLst>
            </p:cNvPr>
            <p:cNvSpPr txBox="1"/>
            <p:nvPr/>
          </p:nvSpPr>
          <p:spPr>
            <a:xfrm>
              <a:off x="6486724" y="3544717"/>
              <a:ext cx="752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book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DDFE526-BE25-49B5-8F9F-298923E85B8F}"/>
                </a:ext>
              </a:extLst>
            </p:cNvPr>
            <p:cNvCxnSpPr>
              <a:cxnSpLocks/>
              <a:stCxn id="32" idx="2"/>
              <a:endCxn id="57" idx="0"/>
            </p:cNvCxnSpPr>
            <p:nvPr/>
          </p:nvCxnSpPr>
          <p:spPr>
            <a:xfrm>
              <a:off x="1461923" y="3222268"/>
              <a:ext cx="0" cy="32244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21BBDFA-3B92-4ADE-AAB9-EC13766C0836}"/>
                </a:ext>
              </a:extLst>
            </p:cNvPr>
            <p:cNvCxnSpPr>
              <a:cxnSpLocks/>
              <a:stCxn id="33" idx="2"/>
              <a:endCxn id="58" idx="0"/>
            </p:cNvCxnSpPr>
            <p:nvPr/>
          </p:nvCxnSpPr>
          <p:spPr>
            <a:xfrm>
              <a:off x="2761260" y="3222268"/>
              <a:ext cx="1" cy="32244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ACC53F5-0E14-4B3D-8F66-076FBC19D83C}"/>
                </a:ext>
              </a:extLst>
            </p:cNvPr>
            <p:cNvCxnSpPr>
              <a:cxnSpLocks/>
              <a:stCxn id="34" idx="2"/>
              <a:endCxn id="59" idx="0"/>
            </p:cNvCxnSpPr>
            <p:nvPr/>
          </p:nvCxnSpPr>
          <p:spPr>
            <a:xfrm flipH="1">
              <a:off x="4293337" y="3222268"/>
              <a:ext cx="1" cy="32244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E0A3E2E-97CC-4DAD-B0A8-94308A3B1966}"/>
                </a:ext>
              </a:extLst>
            </p:cNvPr>
            <p:cNvCxnSpPr>
              <a:cxnSpLocks/>
              <a:stCxn id="36" idx="2"/>
              <a:endCxn id="61" idx="0"/>
            </p:cNvCxnSpPr>
            <p:nvPr/>
          </p:nvCxnSpPr>
          <p:spPr>
            <a:xfrm>
              <a:off x="6862789" y="3222268"/>
              <a:ext cx="0" cy="32244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08043DB-8F70-46FA-96FB-C1593B954947}"/>
                </a:ext>
              </a:extLst>
            </p:cNvPr>
            <p:cNvCxnSpPr>
              <a:cxnSpLocks/>
              <a:stCxn id="35" idx="2"/>
              <a:endCxn id="60" idx="0"/>
            </p:cNvCxnSpPr>
            <p:nvPr/>
          </p:nvCxnSpPr>
          <p:spPr>
            <a:xfrm flipH="1">
              <a:off x="5498734" y="3227441"/>
              <a:ext cx="1" cy="32244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">
            <a:extLst>
              <a:ext uri="{FF2B5EF4-FFF2-40B4-BE49-F238E27FC236}">
                <a16:creationId xmlns:a16="http://schemas.microsoft.com/office/drawing/2014/main" id="{720428DD-BE3F-4A16-BE65-06C1BCF19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3573016"/>
            <a:ext cx="8856984" cy="321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上下文无关文法要素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终结符号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：是组成语言的基本符号，是语言的一个不可再分的单位。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非终结符号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：也称语法变量，用来代表语法范畴，是一个类的记号，而不是个体记号。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：也称产生规则或简称规则，是定义语法范畴的一种书写规则。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开始符号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：是一个特殊的非终结符号，代表所定义的语言中我们最感兴趣的语法</a:t>
            </a:r>
            <a:r>
              <a:rPr lang="zh-CN" altLang="en-US" sz="18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范畴。</a:t>
            </a:r>
            <a:endParaRPr lang="en-US" altLang="zh-CN" sz="1800" b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24744"/>
                <a:ext cx="8856984" cy="3792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形式化定义：一个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是一个四元式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是一个非空有限集合，它的每个元素称为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是一个非空有限集合，它的每个元素称为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产生式集合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（有限），每个产生式的形式是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1800" b="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1800" b="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18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是一个非终结符号，称为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；其至少在某个产生式左部出现一次。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特别地，若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，则称该文法为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上下文无关文法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Context-Free Grammar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）。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为书写方便，经常采用如下简写，每个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也称为是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候选式</a:t>
                </a: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24744"/>
                <a:ext cx="8856984" cy="3792641"/>
              </a:xfrm>
              <a:prstGeom prst="rect">
                <a:avLst/>
              </a:prstGeom>
              <a:blipFill>
                <a:blip r:embed="rId3"/>
                <a:stretch>
                  <a:fillRect l="-620" b="-19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97C242F-88B1-447A-910B-F113EA7D14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4422839"/>
                <a:ext cx="7560840" cy="167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lvl="1" indent="-384175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……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…|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97C242F-88B1-447A-910B-F113EA7D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22839"/>
                <a:ext cx="7560840" cy="1670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9D5632A1-3ADB-4407-99FB-ED2E117A8C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6093296"/>
                <a:ext cx="8856984" cy="50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84175"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箭头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读为“定义为”，直竖</a:t>
                </a:r>
                <a14:m>
                  <m:oMath xmlns:m="http://schemas.openxmlformats.org/officeDocument/2006/math">
                    <m:r>
                      <a:rPr lang="en-US" altLang="zh-CN" sz="20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读为“或”，它们是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元语言符号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9D5632A1-3ADB-4407-99FB-ED2E117A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6093296"/>
                <a:ext cx="8856984" cy="500137"/>
              </a:xfrm>
              <a:prstGeom prst="rect">
                <a:avLst/>
              </a:prstGeom>
              <a:blipFill>
                <a:blip r:embed="rId5"/>
                <a:stretch>
                  <a:fillRect l="-619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9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1223438"/>
                <a:ext cx="9073008" cy="3791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约定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用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大写字母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带尖括号的词组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算术表达式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，代表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用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小写字母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希腊字母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等代表由终结符号和非终结符号组成的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字符串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为简便起见，当引用具体文法的例子时，仅列出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和指出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开始符号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】G[E]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𝐸𝐴𝐸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→+ | ∗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223438"/>
                <a:ext cx="9073008" cy="3791807"/>
              </a:xfrm>
              <a:prstGeom prst="rect">
                <a:avLst/>
              </a:prstGeom>
              <a:blipFill>
                <a:blip r:embed="rId3"/>
                <a:stretch>
                  <a:fillRect l="-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4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678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产生式：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左边的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称为产生式的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左部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右边的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称为产生式的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右部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有时也说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的一条产生规则。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有的书上，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∷=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表示，这种表示方法也称为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巴科斯范式 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(BNF)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递归产生式定义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加乘算术表达式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G[E]: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678204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0567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推导和归约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推导和归约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551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2.4】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有如下文法：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)⟹(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)⟹(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)⟹(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这个推导提供了一个证明，证明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是这个文法所定义的一个算术表达式。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我们称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直接推导出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𝛼𝛾𝛽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⇒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𝛼𝛾𝛽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是一个产生式，且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000" b="0" i="1" baseline="30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endParaRPr lang="en-US" altLang="zh-CN" sz="2000" b="0" baseline="30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则称这个序列是从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存在一个从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的推导，则称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可推导出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其逆过程称为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出发，经一步或若干步，可推导出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出发，经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步或若干步，可推导出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551439"/>
              </a:xfrm>
              <a:prstGeom prst="rect">
                <a:avLst/>
              </a:prstGeom>
              <a:blipFill>
                <a:blip r:embed="rId3"/>
                <a:stretch>
                  <a:fillRect l="-620" b="-1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10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规范推导和规范归约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推导和归约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532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一个句型到另一个句型的推导过程往往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不唯一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约束</a:t>
                </a:r>
                <a:endParaRPr lang="en-US" altLang="zh-CN" sz="2000" b="0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若推导过程中，总是最先替换最右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的非终结符，则称为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最右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若归约过程中，总是最先归约最右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的非终结符，则称为</m:t>
                    </m: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最右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左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归约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规范</a:t>
                </a:r>
                <a:endParaRPr lang="en-US" altLang="zh-CN" sz="2000" b="0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句型的最右推导称为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规范推导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，其逆过程最左归约称为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规范归约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的规范推导：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的规范归约：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⇐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⇐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⇐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的最右推导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5321008"/>
              </a:xfrm>
              <a:prstGeom prst="rect">
                <a:avLst/>
              </a:prstGeom>
              <a:blipFill>
                <a:blip r:embed="rId3"/>
                <a:stretch>
                  <a:fillRect l="-620" b="-9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28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2773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985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3707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假定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是一个文法，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是它的开始符号，如果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句型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如果一个句型中只包含终结符号，则称其为一个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句子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所产生的句子的全体是一个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，记为：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有文法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是该文法的一个句子，因为有推导：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…,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都是这个文法的句型。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3707553"/>
              </a:xfrm>
              <a:prstGeom prst="rect">
                <a:avLst/>
              </a:prstGeom>
              <a:blipFill>
                <a:blip r:embed="rId3"/>
                <a:stretch>
                  <a:fillRect l="-620" b="-18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5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780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数字串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&gt;,&lt;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数字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0,1,2,3,4,5,6,7,8,9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={&lt;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数字串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数字串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&gt;,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8</m:t>
                      </m:r>
                      <m:d>
                        <m:dPr>
                          <m:begChr m:val="|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数字串</m:t>
                      </m:r>
                      <m:r>
                        <a:rPr lang="en-US" altLang="zh-CN" sz="20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对应的语言。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，可得数字串为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0~9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的任意数字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每次用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推导，末尾就增加一个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0~9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的数字，直到使用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推导为止。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结论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en-US" altLang="zh-CN" sz="1800" b="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表示十进制非负整数。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780732"/>
              </a:xfrm>
              <a:prstGeom prst="rect">
                <a:avLst/>
              </a:prstGeom>
              <a:blipFill>
                <a:blip r:embed="rId3"/>
                <a:stretch>
                  <a:fillRect l="-758" b="-1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卷形: 水平 1">
                <a:extLst>
                  <a:ext uri="{FF2B5EF4-FFF2-40B4-BE49-F238E27FC236}">
                    <a16:creationId xmlns:a16="http://schemas.microsoft.com/office/drawing/2014/main" id="{FBE3E50E-1667-427C-8A9B-5B716BA1E50F}"/>
                  </a:ext>
                </a:extLst>
              </p:cNvPr>
              <p:cNvSpPr/>
              <p:nvPr/>
            </p:nvSpPr>
            <p:spPr>
              <a:xfrm>
                <a:off x="107504" y="5877272"/>
                <a:ext cx="8856984" cy="885500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的产生式称为左递归产生式；形如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的产生式称为左递归产生式</a:t>
                </a:r>
              </a:p>
            </p:txBody>
          </p:sp>
        </mc:Choice>
        <mc:Fallback xmlns="">
          <p:sp>
            <p:nvSpPr>
              <p:cNvPr id="2" name="卷形: 水平 1">
                <a:extLst>
                  <a:ext uri="{FF2B5EF4-FFF2-40B4-BE49-F238E27FC236}">
                    <a16:creationId xmlns:a16="http://schemas.microsoft.com/office/drawing/2014/main" id="{FBE3E50E-1667-427C-8A9B-5B716BA1E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877272"/>
                <a:ext cx="8856984" cy="885500"/>
              </a:xfrm>
              <a:prstGeom prst="horizontalScroll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2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3418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对应的语言。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𝑏𝑎𝑎𝐴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𝑏𝑎𝑎𝑎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⇒…⇒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归纳得：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3418243"/>
              </a:xfrm>
              <a:prstGeom prst="rect">
                <a:avLst/>
              </a:prstGeom>
              <a:blipFill>
                <a:blip r:embed="rId3"/>
                <a:stretch>
                  <a:fillRect l="-6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62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对应的语言。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归纳得：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≥1,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360040"/>
              </a:xfrm>
              <a:prstGeom prst="rect">
                <a:avLst/>
              </a:prstGeom>
              <a:blipFill>
                <a:blip r:embed="rId3"/>
                <a:stretch>
                  <a:fillRect l="-6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3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5210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构造文法：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从另一个角度看：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</m:oMath>
                </a14:m>
                <a:endParaRPr lang="en-US" altLang="zh-CN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归纳得：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]: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𝑎𝑆𝑏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5210401"/>
              </a:xfrm>
              <a:prstGeom prst="rect">
                <a:avLst/>
              </a:prstGeom>
              <a:blipFill>
                <a:blip r:embed="rId3"/>
                <a:stretch>
                  <a:fillRect l="-620" b="-7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86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394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使其描述的语言为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正奇数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正奇数要求，要么是一位奇数数字，要么是以奇数数字结尾的十进制数字。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𝒫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,&lt;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正奇数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0,1,2,3,4,5,6,7,8,9</m:t>
                        </m:r>
                      </m:e>
                    </m:d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:&lt;</m:t>
                    </m:r>
                    <m:r>
                      <m:rPr>
                        <m:nor/>
                      </m:rPr>
                      <a:rPr lang="zh-CN" altLang="en-US" sz="18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一位奇数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→1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一位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一位奇数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正奇数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一位奇数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&gt;|&lt;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&gt;&lt;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一位奇数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en-US" altLang="zh-CN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一位数字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&gt;|&lt;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数字串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一位数字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en-US" altLang="zh-CN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正奇数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&gt;,&lt;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数字串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&gt;,&lt;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一位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数字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&gt;,&lt;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一位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奇数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altLang="zh-CN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3940951"/>
              </a:xfrm>
              <a:prstGeom prst="rect">
                <a:avLst/>
              </a:prstGeom>
              <a:blipFill>
                <a:blip r:embed="rId3"/>
                <a:stretch>
                  <a:fillRect l="-620" b="-1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699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36131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Chomsky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Chomsky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81" name="TextBox 8">
            <a:extLst>
              <a:ext uri="{FF2B5EF4-FFF2-40B4-BE49-F238E27FC236}">
                <a16:creationId xmlns:a16="http://schemas.microsoft.com/office/drawing/2014/main" id="{720428DD-BE3F-4A16-BE65-06C1BCF19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1223438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1956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建立了形式语言的描述，并将文法划分为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种类型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E15A2-3D0A-48E9-96FB-320ABF26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39817"/>
            <a:ext cx="8282048" cy="15192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3D0D09-0771-4929-904C-C1AD0204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2" y="3645024"/>
            <a:ext cx="8258235" cy="15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Chomsky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Chomsky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FA03E6-4883-43E7-909F-DFE886D3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3" y="1412776"/>
            <a:ext cx="8253473" cy="1500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066FB4-5F0E-42A5-AD9C-4C1FC393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07" y="3251608"/>
            <a:ext cx="8239185" cy="1833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13251-DD32-4E01-A9DE-F9E512406174}"/>
                  </a:ext>
                </a:extLst>
              </p:cNvPr>
              <p:cNvSpPr/>
              <p:nvPr/>
            </p:nvSpPr>
            <p:spPr>
              <a:xfrm>
                <a:off x="26302" y="5329514"/>
                <a:ext cx="8568821" cy="87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型文法还有另外一种形式，称为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左线性文法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，如果产生式形式为：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𝐵𝑎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∪{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13251-DD32-4E01-A9DE-F9E512406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2" y="5329514"/>
                <a:ext cx="8568821" cy="874407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16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几个有趣的结论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Chomsky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521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正规文法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不能产生语言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，上下文无关文法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则可以：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𝑎𝑆𝑏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是一个上下文无关语言：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𝑎𝐴𝑏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语言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≥1}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只能用上下文有关文法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𝑎𝑆𝐵𝐴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𝑏𝑐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𝑐𝑐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语言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只能用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型文法产生。</a:t>
                </a: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521366"/>
              </a:xfrm>
              <a:prstGeom prst="rect">
                <a:avLst/>
              </a:prstGeom>
              <a:blipFill>
                <a:blip r:embed="rId3"/>
                <a:stretch>
                  <a:fillRect l="-6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51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2328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428767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2051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短语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相对于非终结符号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短语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特别地，如果有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𝛼𝛽𝛿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直接短语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一个句型的最左直接短语称为该句型的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2051395"/>
              </a:xfrm>
              <a:prstGeom prst="rect">
                <a:avLst/>
              </a:prstGeom>
              <a:blipFill>
                <a:blip r:embed="rId3"/>
                <a:stretch>
                  <a:fillRect l="-619" r="-413" b="-38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6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806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806135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7AF1173-1BCF-41D2-BC7C-A11DA24E3A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4928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句型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不是该句型的一个短语，因为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7AF1173-1BCF-41D2-BC7C-A11DA24E3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2896"/>
                <a:ext cx="8856984" cy="1446678"/>
              </a:xfrm>
              <a:prstGeom prst="rect">
                <a:avLst/>
              </a:prstGeom>
              <a:blipFill>
                <a:blip r:embed="rId4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73D525F-73EB-436C-9D17-2FC4E7B58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933056"/>
                <a:ext cx="8856984" cy="285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句型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的短语。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的短语。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的短语，且是直接短语，也是句柄。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是句型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的短语，且是直接短语。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73D525F-73EB-436C-9D17-2FC4E7B58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933056"/>
                <a:ext cx="8856984" cy="2858731"/>
              </a:xfrm>
              <a:prstGeom prst="rect">
                <a:avLst/>
              </a:prstGeom>
              <a:blipFill>
                <a:blip r:embed="rId5"/>
                <a:stretch>
                  <a:fillRect l="-619" b="-2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短语和句柄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806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806135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7AF1173-1BCF-41D2-BC7C-A11DA24E3A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4928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句型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不是该句型的一个短语，因为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7AF1173-1BCF-41D2-BC7C-A11DA24E3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2896"/>
                <a:ext cx="8856984" cy="1446678"/>
              </a:xfrm>
              <a:prstGeom prst="rect">
                <a:avLst/>
              </a:prstGeom>
              <a:blipFill>
                <a:blip r:embed="rId4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5EFF76-ED02-4995-8D88-ACF06B16C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939574"/>
                <a:ext cx="8856984" cy="1560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作为对比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的一个短语。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5EFF76-ED02-4995-8D88-ACF06B16C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939574"/>
                <a:ext cx="8856984" cy="1560492"/>
              </a:xfrm>
              <a:prstGeom prst="rect">
                <a:avLst/>
              </a:prstGeom>
              <a:blipFill>
                <a:blip r:embed="rId5"/>
                <a:stretch>
                  <a:fillRect l="-688" b="-54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4295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1391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语法分析树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，简称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语法树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(Syntax Tree)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，用树形图表示一个句型的推导过程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棵语法树表示了句型的种种可能的不同推导过程（但未必是全部），包括最左（最右）推导，即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一棵语法树是不同推导过程的共性抽象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1391471"/>
              </a:xfrm>
              <a:prstGeom prst="rect">
                <a:avLst/>
              </a:prstGeom>
              <a:blipFill>
                <a:blip r:embed="rId3"/>
                <a:stretch>
                  <a:fillRect l="-620" b="-61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8">
            <a:extLst>
              <a:ext uri="{FF2B5EF4-FFF2-40B4-BE49-F238E27FC236}">
                <a16:creationId xmlns:a16="http://schemas.microsoft.com/office/drawing/2014/main" id="{3B2F7FD8-6597-4CBC-BE77-32A8D0CF9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2614909"/>
            <a:ext cx="8856984" cy="185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根结点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为开始符号，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从左到右为所要推导的句型，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内部结点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是推导过程中用到的非终结符。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对同一个句型，可能有不同的推导次序可以到达这个句型，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语法树隐藏了替换次序的信息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，表现了一个静态的推导结构。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68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D089A6-B668-4083-B778-BC4D96B9D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743" y="1412776"/>
                <a:ext cx="3480174" cy="1806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D089A6-B668-4083-B778-BC4D96B9D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43" y="1412776"/>
                <a:ext cx="3480174" cy="1806135"/>
              </a:xfrm>
              <a:prstGeom prst="rect">
                <a:avLst/>
              </a:prstGeom>
              <a:blipFill>
                <a:blip r:embed="rId3"/>
                <a:stretch>
                  <a:fillRect l="-19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E0557BC7-03F7-4DF4-B6B1-481A45EB6256}"/>
              </a:ext>
            </a:extLst>
          </p:cNvPr>
          <p:cNvSpPr/>
          <p:nvPr/>
        </p:nvSpPr>
        <p:spPr>
          <a:xfrm>
            <a:off x="5456733" y="1680357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6D1E6DA-EF4F-4A8E-AFA0-772FF713B091}"/>
              </a:ext>
            </a:extLst>
          </p:cNvPr>
          <p:cNvSpPr/>
          <p:nvPr/>
        </p:nvSpPr>
        <p:spPr>
          <a:xfrm>
            <a:off x="4896036" y="22973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8120BB-881C-4A4C-8000-531C1ACEBE47}"/>
              </a:ext>
            </a:extLst>
          </p:cNvPr>
          <p:cNvSpPr/>
          <p:nvPr/>
        </p:nvSpPr>
        <p:spPr>
          <a:xfrm>
            <a:off x="5451271" y="22973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854FA5-CD36-4E1B-88E3-50F61D23AED0}"/>
              </a:ext>
            </a:extLst>
          </p:cNvPr>
          <p:cNvSpPr/>
          <p:nvPr/>
        </p:nvSpPr>
        <p:spPr>
          <a:xfrm>
            <a:off x="6011968" y="22973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1D41B33-F39D-4117-8616-E37ED73E9C94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076056" y="2040397"/>
            <a:ext cx="560697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94B1-F226-48CB-ABB8-75847B66F5F0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>
            <a:off x="5636753" y="2040397"/>
            <a:ext cx="555235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2360A7A-6F23-4834-9C5A-FD85983AE392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H="1">
            <a:off x="5631291" y="2040397"/>
            <a:ext cx="5462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6C1E952F-3CC3-4BC5-96A7-A6B4D1B36C2E}"/>
              </a:ext>
            </a:extLst>
          </p:cNvPr>
          <p:cNvSpPr/>
          <p:nvPr/>
        </p:nvSpPr>
        <p:spPr>
          <a:xfrm>
            <a:off x="6011968" y="30093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E1A883-9A38-4251-838C-A41F31F3510B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>
            <a:off x="6191988" y="2657370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01212129-8F30-4922-BB84-6CDD853FA3B2}"/>
              </a:ext>
            </a:extLst>
          </p:cNvPr>
          <p:cNvSpPr/>
          <p:nvPr/>
        </p:nvSpPr>
        <p:spPr>
          <a:xfrm>
            <a:off x="6011968" y="368379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AA0289E-C231-41BB-9E36-34D4E4ADD1A8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6191988" y="3369403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A9989F7-34FD-48CC-97D4-235E05688CC0}"/>
              </a:ext>
            </a:extLst>
          </p:cNvPr>
          <p:cNvSpPr/>
          <p:nvPr/>
        </p:nvSpPr>
        <p:spPr>
          <a:xfrm>
            <a:off x="4896036" y="30093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F2F6D4D-2A81-457C-BCE5-5B4F1659057D}"/>
              </a:ext>
            </a:extLst>
          </p:cNvPr>
          <p:cNvCxnSpPr>
            <a:cxnSpLocks/>
            <a:stCxn id="11" idx="4"/>
            <a:endCxn id="21" idx="0"/>
          </p:cNvCxnSpPr>
          <p:nvPr/>
        </p:nvCxnSpPr>
        <p:spPr>
          <a:xfrm>
            <a:off x="5076056" y="2657370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4B5C6B52-0E76-43EB-9EBC-FFD8EEA4D243}"/>
              </a:ext>
            </a:extLst>
          </p:cNvPr>
          <p:cNvSpPr/>
          <p:nvPr/>
        </p:nvSpPr>
        <p:spPr>
          <a:xfrm>
            <a:off x="4311419" y="368379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DB98C52-627E-46BC-B829-471A7C21788E}"/>
              </a:ext>
            </a:extLst>
          </p:cNvPr>
          <p:cNvSpPr/>
          <p:nvPr/>
        </p:nvSpPr>
        <p:spPr>
          <a:xfrm>
            <a:off x="4896036" y="368379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CC4014F-7EBB-4985-8744-14ACB21EE2E4}"/>
              </a:ext>
            </a:extLst>
          </p:cNvPr>
          <p:cNvSpPr/>
          <p:nvPr/>
        </p:nvSpPr>
        <p:spPr>
          <a:xfrm>
            <a:off x="5436096" y="368379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0A3C349-B052-4EB7-9D3A-93E0B139201F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 flipH="1">
            <a:off x="4491439" y="3369403"/>
            <a:ext cx="584617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847D96A-D03A-4861-BBCB-FD0BA2F5EE8A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5076056" y="3369403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36874DB-F5C6-46CE-B47C-1B298EE89472}"/>
              </a:ext>
            </a:extLst>
          </p:cNvPr>
          <p:cNvCxnSpPr>
            <a:cxnSpLocks/>
            <a:stCxn id="21" idx="4"/>
            <a:endCxn id="25" idx="0"/>
          </p:cNvCxnSpPr>
          <p:nvPr/>
        </p:nvCxnSpPr>
        <p:spPr>
          <a:xfrm>
            <a:off x="5076056" y="3369403"/>
            <a:ext cx="54006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E5FADD8-9438-440F-A229-E0277FF0AA76}"/>
              </a:ext>
            </a:extLst>
          </p:cNvPr>
          <p:cNvSpPr/>
          <p:nvPr/>
        </p:nvSpPr>
        <p:spPr>
          <a:xfrm>
            <a:off x="5436096" y="439582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6DD5A68-E90C-4CCB-BB2A-34E82466122C}"/>
              </a:ext>
            </a:extLst>
          </p:cNvPr>
          <p:cNvCxnSpPr>
            <a:cxnSpLocks/>
            <a:stCxn id="25" idx="4"/>
            <a:endCxn id="29" idx="0"/>
          </p:cNvCxnSpPr>
          <p:nvPr/>
        </p:nvCxnSpPr>
        <p:spPr>
          <a:xfrm>
            <a:off x="5616116" y="4043835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6DB25633-BC3A-41EC-A859-5BD3EB265518}"/>
              </a:ext>
            </a:extLst>
          </p:cNvPr>
          <p:cNvSpPr/>
          <p:nvPr/>
        </p:nvSpPr>
        <p:spPr>
          <a:xfrm>
            <a:off x="4311419" y="439582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6A49700-A6C7-412B-B08C-AE41C3E11EE7}"/>
              </a:ext>
            </a:extLst>
          </p:cNvPr>
          <p:cNvSpPr/>
          <p:nvPr/>
        </p:nvSpPr>
        <p:spPr>
          <a:xfrm>
            <a:off x="4311419" y="50605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1FA47B9-FC21-44CE-8855-18B83695E0C3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4491439" y="4755868"/>
            <a:ext cx="0" cy="3046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F856BE8-995A-483D-96BB-9273F2E99859}"/>
              </a:ext>
            </a:extLst>
          </p:cNvPr>
          <p:cNvCxnSpPr>
            <a:cxnSpLocks/>
            <a:stCxn id="23" idx="4"/>
            <a:endCxn id="31" idx="0"/>
          </p:cNvCxnSpPr>
          <p:nvPr/>
        </p:nvCxnSpPr>
        <p:spPr>
          <a:xfrm>
            <a:off x="4491439" y="4043835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3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语法树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F34EF2C-502D-4833-8910-E78D12A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16601"/>
            <a:ext cx="8856984" cy="190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子树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叶结点构成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二层子树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叶结点构成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直接短语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最左二层子树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叶结点构成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因为二层子树是针对这个句型的最后一步推导，因此是直接短语；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最左二层子树父结点直接推出子节点，且最左，即对应最左直接短语；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913A27A1-1D7B-4488-8BA8-0D73863F67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2924944"/>
                <a:ext cx="3096344" cy="1806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913A27A1-1D7B-4488-8BA8-0D73863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924944"/>
                <a:ext cx="3096344" cy="1806135"/>
              </a:xfrm>
              <a:prstGeom prst="rect">
                <a:avLst/>
              </a:prstGeom>
              <a:blipFill>
                <a:blip r:embed="rId3"/>
                <a:stretch>
                  <a:fillRect l="-21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E9913767-76C3-4B90-87E1-C90B7DDA4BB1}"/>
              </a:ext>
            </a:extLst>
          </p:cNvPr>
          <p:cNvSpPr/>
          <p:nvPr/>
        </p:nvSpPr>
        <p:spPr>
          <a:xfrm>
            <a:off x="4712796" y="291439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878C2DF-ECB2-4EC9-A13C-9FD08D76C1FD}"/>
              </a:ext>
            </a:extLst>
          </p:cNvPr>
          <p:cNvSpPr/>
          <p:nvPr/>
        </p:nvSpPr>
        <p:spPr>
          <a:xfrm>
            <a:off x="4152099" y="353136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C6349FA-6D50-4B30-909E-863E939A3B4E}"/>
              </a:ext>
            </a:extLst>
          </p:cNvPr>
          <p:cNvSpPr/>
          <p:nvPr/>
        </p:nvSpPr>
        <p:spPr>
          <a:xfrm>
            <a:off x="4707334" y="353136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E37107B-7512-4555-89F5-A91FFD2EA82B}"/>
              </a:ext>
            </a:extLst>
          </p:cNvPr>
          <p:cNvSpPr/>
          <p:nvPr/>
        </p:nvSpPr>
        <p:spPr>
          <a:xfrm>
            <a:off x="5268031" y="353136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26152B0-4E57-4566-AF3E-97A77FB9F6B9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flipH="1">
            <a:off x="4332119" y="3274432"/>
            <a:ext cx="560697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ACCD4BA-0B36-4B1D-8C1C-3370F1F4580B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4892816" y="3274432"/>
            <a:ext cx="555235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A04B666-1B28-4E0A-BF0D-51DE634EF73C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 flipH="1">
            <a:off x="4887354" y="3274432"/>
            <a:ext cx="5462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140306B-C5AE-4C00-9476-EBABAD20A1D2}"/>
              </a:ext>
            </a:extLst>
          </p:cNvPr>
          <p:cNvSpPr/>
          <p:nvPr/>
        </p:nvSpPr>
        <p:spPr>
          <a:xfrm>
            <a:off x="5268031" y="424339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5C3AC0A-103A-4EAA-B56E-C8BBB390ECDE}"/>
              </a:ext>
            </a:extLst>
          </p:cNvPr>
          <p:cNvCxnSpPr>
            <a:cxnSpLocks/>
            <a:stCxn id="14" idx="4"/>
            <a:endCxn id="18" idx="0"/>
          </p:cNvCxnSpPr>
          <p:nvPr/>
        </p:nvCxnSpPr>
        <p:spPr>
          <a:xfrm>
            <a:off x="5448051" y="3891405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35ECD64D-6D88-487A-90E2-606157EFA797}"/>
              </a:ext>
            </a:extLst>
          </p:cNvPr>
          <p:cNvSpPr/>
          <p:nvPr/>
        </p:nvSpPr>
        <p:spPr>
          <a:xfrm>
            <a:off x="5268031" y="49178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DC58AA7-814F-43A2-820F-D33EEEE1AD14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>
            <a:off x="5448051" y="4603438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B192996E-BE78-4D0D-91AC-49F013AD1062}"/>
              </a:ext>
            </a:extLst>
          </p:cNvPr>
          <p:cNvSpPr/>
          <p:nvPr/>
        </p:nvSpPr>
        <p:spPr>
          <a:xfrm>
            <a:off x="4152099" y="424339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BFEB7A0-0005-45BE-9E72-E31E4C542633}"/>
              </a:ext>
            </a:extLst>
          </p:cNvPr>
          <p:cNvCxnSpPr>
            <a:cxnSpLocks/>
            <a:stCxn id="12" idx="4"/>
            <a:endCxn id="22" idx="0"/>
          </p:cNvCxnSpPr>
          <p:nvPr/>
        </p:nvCxnSpPr>
        <p:spPr>
          <a:xfrm>
            <a:off x="4332119" y="3891405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09C3EF62-DB1A-4D8A-9CB0-2ADFB7BF83C4}"/>
              </a:ext>
            </a:extLst>
          </p:cNvPr>
          <p:cNvSpPr/>
          <p:nvPr/>
        </p:nvSpPr>
        <p:spPr>
          <a:xfrm>
            <a:off x="3567482" y="49178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10DA03E-D84E-4D31-9B09-914E40A47722}"/>
              </a:ext>
            </a:extLst>
          </p:cNvPr>
          <p:cNvSpPr/>
          <p:nvPr/>
        </p:nvSpPr>
        <p:spPr>
          <a:xfrm>
            <a:off x="4152099" y="49178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87F674-80D7-46B4-AEA3-BC98AB345FD0}"/>
              </a:ext>
            </a:extLst>
          </p:cNvPr>
          <p:cNvSpPr/>
          <p:nvPr/>
        </p:nvSpPr>
        <p:spPr>
          <a:xfrm>
            <a:off x="4692159" y="491783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FB9D5F7-A4DE-46B4-9571-816E721F023F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3747502" y="4603438"/>
            <a:ext cx="584617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15F5091-EAA4-425A-A0F9-F1F090E9108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4332119" y="4603438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8E2B8C9-2E33-4554-A9CE-3B76A3B6EC14}"/>
              </a:ext>
            </a:extLst>
          </p:cNvPr>
          <p:cNvCxnSpPr>
            <a:cxnSpLocks/>
            <a:stCxn id="22" idx="4"/>
            <a:endCxn id="26" idx="0"/>
          </p:cNvCxnSpPr>
          <p:nvPr/>
        </p:nvCxnSpPr>
        <p:spPr>
          <a:xfrm>
            <a:off x="4332119" y="4603438"/>
            <a:ext cx="54006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9B654040-A3DC-4FC6-BA82-EDD5EDE80B51}"/>
              </a:ext>
            </a:extLst>
          </p:cNvPr>
          <p:cNvSpPr/>
          <p:nvPr/>
        </p:nvSpPr>
        <p:spPr>
          <a:xfrm>
            <a:off x="4692159" y="56298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1CDB234-D75E-4887-86AC-C0F725DB88A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4872179" y="5277870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20980B6F-7FC7-4C64-A168-E4C2E770A831}"/>
              </a:ext>
            </a:extLst>
          </p:cNvPr>
          <p:cNvSpPr/>
          <p:nvPr/>
        </p:nvSpPr>
        <p:spPr>
          <a:xfrm>
            <a:off x="3567482" y="56298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3C64F0A-E2EC-4AC7-AE1C-1878ACB8F25A}"/>
              </a:ext>
            </a:extLst>
          </p:cNvPr>
          <p:cNvSpPr/>
          <p:nvPr/>
        </p:nvSpPr>
        <p:spPr>
          <a:xfrm>
            <a:off x="3567482" y="629459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154CA23-AEE9-405A-852B-F125BEAC55B0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3747502" y="5989903"/>
            <a:ext cx="0" cy="3046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6AD622A-BBDD-439D-B3E7-B41BE616A192}"/>
              </a:ext>
            </a:extLst>
          </p:cNvPr>
          <p:cNvCxnSpPr>
            <a:cxnSpLocks/>
            <a:stCxn id="24" idx="4"/>
            <a:endCxn id="32" idx="0"/>
          </p:cNvCxnSpPr>
          <p:nvPr/>
        </p:nvCxnSpPr>
        <p:spPr>
          <a:xfrm>
            <a:off x="3747502" y="5277870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8BF2F625-2005-4819-8A01-8BC016C1DE54}"/>
              </a:ext>
            </a:extLst>
          </p:cNvPr>
          <p:cNvSpPr/>
          <p:nvPr/>
        </p:nvSpPr>
        <p:spPr>
          <a:xfrm>
            <a:off x="3491880" y="4148337"/>
            <a:ext cx="1638985" cy="25453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401A7BA-6F67-4D85-8E05-31546774BA8E}"/>
              </a:ext>
            </a:extLst>
          </p:cNvPr>
          <p:cNvSpPr/>
          <p:nvPr/>
        </p:nvSpPr>
        <p:spPr>
          <a:xfrm>
            <a:off x="7245304" y="292074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49ABAE9-248C-47FF-B50A-13FA6EF27CCD}"/>
              </a:ext>
            </a:extLst>
          </p:cNvPr>
          <p:cNvSpPr/>
          <p:nvPr/>
        </p:nvSpPr>
        <p:spPr>
          <a:xfrm>
            <a:off x="6684607" y="353771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59EC6CB-C4B5-46A2-AABF-612E9C72078F}"/>
              </a:ext>
            </a:extLst>
          </p:cNvPr>
          <p:cNvSpPr/>
          <p:nvPr/>
        </p:nvSpPr>
        <p:spPr>
          <a:xfrm>
            <a:off x="7239842" y="353771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8514908-FBD0-4C12-A4F7-CAEE28DE7853}"/>
              </a:ext>
            </a:extLst>
          </p:cNvPr>
          <p:cNvSpPr/>
          <p:nvPr/>
        </p:nvSpPr>
        <p:spPr>
          <a:xfrm>
            <a:off x="7800539" y="353771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79D1F72-5210-444D-96A9-1D5446ACD776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 flipH="1">
            <a:off x="6864627" y="3280785"/>
            <a:ext cx="560697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FC95A5-42F1-4EB0-8F5D-7133CF5FFBB8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>
            <a:off x="7425324" y="3280785"/>
            <a:ext cx="555235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7763888-5F7C-4B21-BBAD-F39827D266E2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 flipH="1">
            <a:off x="7419862" y="3280785"/>
            <a:ext cx="5462" cy="25693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0D061808-8090-4351-A644-5E17FDA60553}"/>
              </a:ext>
            </a:extLst>
          </p:cNvPr>
          <p:cNvSpPr/>
          <p:nvPr/>
        </p:nvSpPr>
        <p:spPr>
          <a:xfrm>
            <a:off x="7800539" y="424975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0DDEC54-826B-4873-B19F-F325C9109E7E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>
            <a:off x="7980559" y="3897758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7D332A2-0412-4DA0-9C4E-60104FCE9CFD}"/>
              </a:ext>
            </a:extLst>
          </p:cNvPr>
          <p:cNvSpPr/>
          <p:nvPr/>
        </p:nvSpPr>
        <p:spPr>
          <a:xfrm>
            <a:off x="7800539" y="492418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EC7E540-970E-40DE-8A3D-646FA39CC92F}"/>
              </a:ext>
            </a:extLst>
          </p:cNvPr>
          <p:cNvCxnSpPr>
            <a:cxnSpLocks/>
            <a:stCxn id="44" idx="4"/>
            <a:endCxn id="46" idx="0"/>
          </p:cNvCxnSpPr>
          <p:nvPr/>
        </p:nvCxnSpPr>
        <p:spPr>
          <a:xfrm>
            <a:off x="7980559" y="4609791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EB59F99C-F426-4D0D-B9F9-019BF0C5E754}"/>
              </a:ext>
            </a:extLst>
          </p:cNvPr>
          <p:cNvSpPr/>
          <p:nvPr/>
        </p:nvSpPr>
        <p:spPr>
          <a:xfrm>
            <a:off x="6684607" y="424975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93F048C-4EC8-413D-86A5-8852B91AF0D9}"/>
              </a:ext>
            </a:extLst>
          </p:cNvPr>
          <p:cNvCxnSpPr>
            <a:cxnSpLocks/>
            <a:stCxn id="38" idx="4"/>
            <a:endCxn id="48" idx="0"/>
          </p:cNvCxnSpPr>
          <p:nvPr/>
        </p:nvCxnSpPr>
        <p:spPr>
          <a:xfrm>
            <a:off x="6864627" y="3897758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006AB354-1384-4FFC-912E-48CCC86BB737}"/>
              </a:ext>
            </a:extLst>
          </p:cNvPr>
          <p:cNvSpPr/>
          <p:nvPr/>
        </p:nvSpPr>
        <p:spPr>
          <a:xfrm>
            <a:off x="6099990" y="492418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6498F0A-0DD0-4DD1-B355-9ACC344362E1}"/>
              </a:ext>
            </a:extLst>
          </p:cNvPr>
          <p:cNvSpPr/>
          <p:nvPr/>
        </p:nvSpPr>
        <p:spPr>
          <a:xfrm>
            <a:off x="6684607" y="492418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FA4E88D-4DE9-49FE-BBA6-274673B40EC7}"/>
              </a:ext>
            </a:extLst>
          </p:cNvPr>
          <p:cNvSpPr/>
          <p:nvPr/>
        </p:nvSpPr>
        <p:spPr>
          <a:xfrm>
            <a:off x="7224667" y="492418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3AE446A-6CEB-4890-A9E8-0A387FFA5D65}"/>
              </a:ext>
            </a:extLst>
          </p:cNvPr>
          <p:cNvCxnSpPr>
            <a:cxnSpLocks/>
            <a:stCxn id="48" idx="4"/>
            <a:endCxn id="50" idx="0"/>
          </p:cNvCxnSpPr>
          <p:nvPr/>
        </p:nvCxnSpPr>
        <p:spPr>
          <a:xfrm flipH="1">
            <a:off x="6280010" y="4609791"/>
            <a:ext cx="584617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2E1BC77-A44A-429E-95CE-E9B58D89230A}"/>
              </a:ext>
            </a:extLst>
          </p:cNvPr>
          <p:cNvCxnSpPr>
            <a:cxnSpLocks/>
            <a:stCxn id="48" idx="4"/>
            <a:endCxn id="51" idx="0"/>
          </p:cNvCxnSpPr>
          <p:nvPr/>
        </p:nvCxnSpPr>
        <p:spPr>
          <a:xfrm>
            <a:off x="6864627" y="4609791"/>
            <a:ext cx="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10E5FDA-1898-4CCC-9579-D6DC3F54DB7B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6864627" y="4609791"/>
            <a:ext cx="540060" cy="31439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54987022-8DFC-4FDC-8582-95BD188D8AB3}"/>
              </a:ext>
            </a:extLst>
          </p:cNvPr>
          <p:cNvSpPr/>
          <p:nvPr/>
        </p:nvSpPr>
        <p:spPr>
          <a:xfrm>
            <a:off x="7224667" y="563621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9DE787D-8A8A-4A06-9BC4-E536E8EF1DAB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>
            <a:off x="7404687" y="5284223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9DC5EAFD-46D8-44E5-A90F-C571839580B7}"/>
              </a:ext>
            </a:extLst>
          </p:cNvPr>
          <p:cNvSpPr/>
          <p:nvPr/>
        </p:nvSpPr>
        <p:spPr>
          <a:xfrm>
            <a:off x="6099990" y="563621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9F4126C-0448-4E0F-8221-9E5755D7B9E1}"/>
              </a:ext>
            </a:extLst>
          </p:cNvPr>
          <p:cNvSpPr/>
          <p:nvPr/>
        </p:nvSpPr>
        <p:spPr>
          <a:xfrm>
            <a:off x="6099990" y="630094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E24FE7F-C626-41A0-B232-366BF5459304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6280010" y="5996256"/>
            <a:ext cx="0" cy="3046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C683299-A8D0-45B2-A0A5-A1683E5271A9}"/>
              </a:ext>
            </a:extLst>
          </p:cNvPr>
          <p:cNvCxnSpPr>
            <a:cxnSpLocks/>
            <a:stCxn id="50" idx="4"/>
            <a:endCxn id="58" idx="0"/>
          </p:cNvCxnSpPr>
          <p:nvPr/>
        </p:nvCxnSpPr>
        <p:spPr>
          <a:xfrm>
            <a:off x="6280010" y="5284223"/>
            <a:ext cx="0" cy="35199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A3D55B9-5993-4299-80F2-643A11B26753}"/>
              </a:ext>
            </a:extLst>
          </p:cNvPr>
          <p:cNvSpPr/>
          <p:nvPr/>
        </p:nvSpPr>
        <p:spPr>
          <a:xfrm>
            <a:off x="6024389" y="5526858"/>
            <a:ext cx="494488" cy="11731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12AA65D-3442-4215-9E82-DEED53FD59F9}"/>
              </a:ext>
            </a:extLst>
          </p:cNvPr>
          <p:cNvSpPr/>
          <p:nvPr/>
        </p:nvSpPr>
        <p:spPr>
          <a:xfrm>
            <a:off x="7163114" y="4883555"/>
            <a:ext cx="494488" cy="11731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A5D2B90-9A21-4A31-8B86-D1C780EDDFD1}"/>
              </a:ext>
            </a:extLst>
          </p:cNvPr>
          <p:cNvSpPr/>
          <p:nvPr/>
        </p:nvSpPr>
        <p:spPr>
          <a:xfrm>
            <a:off x="7746716" y="4191502"/>
            <a:ext cx="494488" cy="11731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卷形: 水平 2">
            <a:extLst>
              <a:ext uri="{FF2B5EF4-FFF2-40B4-BE49-F238E27FC236}">
                <a16:creationId xmlns:a16="http://schemas.microsoft.com/office/drawing/2014/main" id="{4636D904-8ECC-4240-A66A-C2506B44D0AD}"/>
              </a:ext>
            </a:extLst>
          </p:cNvPr>
          <p:cNvSpPr/>
          <p:nvPr/>
        </p:nvSpPr>
        <p:spPr>
          <a:xfrm>
            <a:off x="153916" y="4861737"/>
            <a:ext cx="3121183" cy="18002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这一点其实对寻找句柄没有帮助，因为语法分析完成才能构造出语法树。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00937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2431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二义文法：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如果一个文法的某个句型对应两棵不同的语法树，即其最左（最右）推导不唯一，称该文法为二义文法。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，关于句子</a:t>
                </a:r>
                <a:r>
                  <a:rPr lang="en-US" altLang="zh-CN" sz="20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0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i+i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的最右推导：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2431756"/>
              </a:xfrm>
              <a:prstGeom prst="rect">
                <a:avLst/>
              </a:prstGeom>
              <a:blipFill>
                <a:blip r:embed="rId3"/>
                <a:stretch>
                  <a:fillRect l="-620" b="-22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14D77C45-2B63-447A-B290-5ECBC2268132}"/>
              </a:ext>
            </a:extLst>
          </p:cNvPr>
          <p:cNvSpPr txBox="1"/>
          <p:nvPr/>
        </p:nvSpPr>
        <p:spPr>
          <a:xfrm>
            <a:off x="2006840" y="3812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68945FC-7B68-4B3B-AA64-B42359579358}"/>
              </a:ext>
            </a:extLst>
          </p:cNvPr>
          <p:cNvSpPr txBox="1"/>
          <p:nvPr/>
        </p:nvSpPr>
        <p:spPr>
          <a:xfrm>
            <a:off x="1409908" y="449982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477C121-55CD-47BF-BD3A-FC48AFA75ADC}"/>
              </a:ext>
            </a:extLst>
          </p:cNvPr>
          <p:cNvSpPr txBox="1"/>
          <p:nvPr/>
        </p:nvSpPr>
        <p:spPr>
          <a:xfrm>
            <a:off x="1866014" y="4499828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BBB76CE-C12E-4AF9-B82E-B288651E0D25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1572773" y="4181794"/>
            <a:ext cx="596932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3E98EF3-0605-40C3-BC0D-2DA7D1DBBCAA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2167687" y="4181794"/>
            <a:ext cx="2018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C38EF3C-87BB-42F7-9D06-467875C1541B}"/>
              </a:ext>
            </a:extLst>
          </p:cNvPr>
          <p:cNvSpPr txBox="1"/>
          <p:nvPr/>
        </p:nvSpPr>
        <p:spPr>
          <a:xfrm>
            <a:off x="2599734" y="4499828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C71D046-C7E7-49AB-937C-8D0E5A626788}"/>
              </a:ext>
            </a:extLst>
          </p:cNvPr>
          <p:cNvCxnSpPr>
            <a:cxnSpLocks/>
            <a:stCxn id="42" idx="2"/>
            <a:endCxn id="73" idx="0"/>
          </p:cNvCxnSpPr>
          <p:nvPr/>
        </p:nvCxnSpPr>
        <p:spPr>
          <a:xfrm>
            <a:off x="2169705" y="4181794"/>
            <a:ext cx="593829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916AB42-FE28-49E7-BFE5-9EB124C964A3}"/>
              </a:ext>
            </a:extLst>
          </p:cNvPr>
          <p:cNvSpPr txBox="1"/>
          <p:nvPr/>
        </p:nvSpPr>
        <p:spPr>
          <a:xfrm>
            <a:off x="2023670" y="503364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F7170C4-C3DA-410F-B033-3DE1D5ABD037}"/>
              </a:ext>
            </a:extLst>
          </p:cNvPr>
          <p:cNvSpPr txBox="1"/>
          <p:nvPr/>
        </p:nvSpPr>
        <p:spPr>
          <a:xfrm>
            <a:off x="2466930" y="5033649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DDE6773-7050-459D-972A-3D919AF021D3}"/>
              </a:ext>
            </a:extLst>
          </p:cNvPr>
          <p:cNvSpPr txBox="1"/>
          <p:nvPr/>
        </p:nvSpPr>
        <p:spPr>
          <a:xfrm>
            <a:off x="3213496" y="5033649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A5F3EB6-832A-4A4C-BEAE-B135A3976D2B}"/>
              </a:ext>
            </a:extLst>
          </p:cNvPr>
          <p:cNvCxnSpPr>
            <a:cxnSpLocks/>
            <a:stCxn id="73" idx="2"/>
            <a:endCxn id="75" idx="0"/>
          </p:cNvCxnSpPr>
          <p:nvPr/>
        </p:nvCxnSpPr>
        <p:spPr>
          <a:xfrm flipH="1">
            <a:off x="2186535" y="4869160"/>
            <a:ext cx="576999" cy="1644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176DB21-B777-4BFE-94A4-4E459C5E3034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2763534" y="4869160"/>
            <a:ext cx="5069" cy="1644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9D30656A-4979-4B4B-B31C-91B72CFC5D85}"/>
              </a:ext>
            </a:extLst>
          </p:cNvPr>
          <p:cNvCxnSpPr>
            <a:cxnSpLocks/>
            <a:stCxn id="73" idx="2"/>
            <a:endCxn id="77" idx="0"/>
          </p:cNvCxnSpPr>
          <p:nvPr/>
        </p:nvCxnSpPr>
        <p:spPr>
          <a:xfrm>
            <a:off x="2763534" y="4869160"/>
            <a:ext cx="613762" cy="1644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A718BEE9-92C8-4CD0-9434-C2F451839AC3}"/>
              </a:ext>
            </a:extLst>
          </p:cNvPr>
          <p:cNvSpPr txBox="1"/>
          <p:nvPr/>
        </p:nvSpPr>
        <p:spPr>
          <a:xfrm>
            <a:off x="3213496" y="5651956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A23DC90F-36FB-4C90-9344-1EA22223AF93}"/>
              </a:ext>
            </a:extLst>
          </p:cNvPr>
          <p:cNvCxnSpPr>
            <a:cxnSpLocks/>
            <a:stCxn id="77" idx="2"/>
            <a:endCxn id="82" idx="0"/>
          </p:cNvCxnSpPr>
          <p:nvPr/>
        </p:nvCxnSpPr>
        <p:spPr>
          <a:xfrm>
            <a:off x="3377296" y="5402981"/>
            <a:ext cx="0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1E265BB0-98E8-4120-9DF8-4DFDF8833A43}"/>
              </a:ext>
            </a:extLst>
          </p:cNvPr>
          <p:cNvSpPr txBox="1"/>
          <p:nvPr/>
        </p:nvSpPr>
        <p:spPr>
          <a:xfrm>
            <a:off x="2023670" y="5651956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9592A84-EFD3-408B-9386-2FCC711A2471}"/>
              </a:ext>
            </a:extLst>
          </p:cNvPr>
          <p:cNvCxnSpPr>
            <a:cxnSpLocks/>
            <a:stCxn id="75" idx="2"/>
            <a:endCxn id="84" idx="0"/>
          </p:cNvCxnSpPr>
          <p:nvPr/>
        </p:nvCxnSpPr>
        <p:spPr>
          <a:xfrm>
            <a:off x="2186535" y="5402981"/>
            <a:ext cx="935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C5F8EE96-B19F-480A-9FA0-7F08BC985E3E}"/>
              </a:ext>
            </a:extLst>
          </p:cNvPr>
          <p:cNvSpPr txBox="1"/>
          <p:nvPr/>
        </p:nvSpPr>
        <p:spPr>
          <a:xfrm>
            <a:off x="1403648" y="5033649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7E8E9BF-13E5-4C0E-A377-9B5794C687BD}"/>
              </a:ext>
            </a:extLst>
          </p:cNvPr>
          <p:cNvCxnSpPr>
            <a:cxnSpLocks/>
            <a:stCxn id="43" idx="2"/>
            <a:endCxn id="86" idx="0"/>
          </p:cNvCxnSpPr>
          <p:nvPr/>
        </p:nvCxnSpPr>
        <p:spPr>
          <a:xfrm flipH="1">
            <a:off x="1567448" y="4869160"/>
            <a:ext cx="5325" cy="1644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C0BE76AA-5AAB-4F4D-B697-F4AEB38269EB}"/>
              </a:ext>
            </a:extLst>
          </p:cNvPr>
          <p:cNvSpPr txBox="1"/>
          <p:nvPr/>
        </p:nvSpPr>
        <p:spPr>
          <a:xfrm>
            <a:off x="5883754" y="381246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0AAB741-97AB-4E77-8E64-7D68F2A8768A}"/>
              </a:ext>
            </a:extLst>
          </p:cNvPr>
          <p:cNvSpPr txBox="1"/>
          <p:nvPr/>
        </p:nvSpPr>
        <p:spPr>
          <a:xfrm>
            <a:off x="5286822" y="449982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9011101-4D25-4BD2-9FA9-5D8D37ED49D8}"/>
              </a:ext>
            </a:extLst>
          </p:cNvPr>
          <p:cNvSpPr txBox="1"/>
          <p:nvPr/>
        </p:nvSpPr>
        <p:spPr>
          <a:xfrm>
            <a:off x="5742928" y="4499828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9B36626-869A-4B93-A187-BEAD72B20F4A}"/>
              </a:ext>
            </a:extLst>
          </p:cNvPr>
          <p:cNvCxnSpPr>
            <a:stCxn id="88" idx="2"/>
            <a:endCxn id="89" idx="0"/>
          </p:cNvCxnSpPr>
          <p:nvPr/>
        </p:nvCxnSpPr>
        <p:spPr>
          <a:xfrm flipH="1">
            <a:off x="5449687" y="4181794"/>
            <a:ext cx="596932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74C68C3-9578-4E90-9E6F-DE339DB7C61F}"/>
              </a:ext>
            </a:extLst>
          </p:cNvPr>
          <p:cNvCxnSpPr>
            <a:cxnSpLocks/>
            <a:stCxn id="88" idx="2"/>
            <a:endCxn id="90" idx="0"/>
          </p:cNvCxnSpPr>
          <p:nvPr/>
        </p:nvCxnSpPr>
        <p:spPr>
          <a:xfrm flipH="1">
            <a:off x="6044601" y="4181794"/>
            <a:ext cx="2018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E7C0752-E248-4387-8033-2EF444600D4D}"/>
              </a:ext>
            </a:extLst>
          </p:cNvPr>
          <p:cNvSpPr txBox="1"/>
          <p:nvPr/>
        </p:nvSpPr>
        <p:spPr>
          <a:xfrm>
            <a:off x="6476648" y="4499828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C209430-049E-4A77-88B1-E2B8B1B407ED}"/>
              </a:ext>
            </a:extLst>
          </p:cNvPr>
          <p:cNvCxnSpPr>
            <a:cxnSpLocks/>
            <a:stCxn id="88" idx="2"/>
            <a:endCxn id="93" idx="0"/>
          </p:cNvCxnSpPr>
          <p:nvPr/>
        </p:nvCxnSpPr>
        <p:spPr>
          <a:xfrm>
            <a:off x="6046619" y="4181794"/>
            <a:ext cx="593829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629954D-246C-4411-9CA7-5E139B5FD595}"/>
              </a:ext>
            </a:extLst>
          </p:cNvPr>
          <p:cNvSpPr txBox="1"/>
          <p:nvPr/>
        </p:nvSpPr>
        <p:spPr>
          <a:xfrm>
            <a:off x="4709193" y="501625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631D17B-AF71-4F14-A9C9-49746A747521}"/>
              </a:ext>
            </a:extLst>
          </p:cNvPr>
          <p:cNvSpPr txBox="1"/>
          <p:nvPr/>
        </p:nvSpPr>
        <p:spPr>
          <a:xfrm>
            <a:off x="5152453" y="5016255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E2940DF-801D-410E-8E5A-5768560DD0D9}"/>
              </a:ext>
            </a:extLst>
          </p:cNvPr>
          <p:cNvSpPr txBox="1"/>
          <p:nvPr/>
        </p:nvSpPr>
        <p:spPr>
          <a:xfrm>
            <a:off x="5899019" y="5016255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277BC45-7E84-482F-983A-6764222AC6EE}"/>
              </a:ext>
            </a:extLst>
          </p:cNvPr>
          <p:cNvCxnSpPr>
            <a:cxnSpLocks/>
            <a:stCxn id="89" idx="2"/>
            <a:endCxn id="95" idx="0"/>
          </p:cNvCxnSpPr>
          <p:nvPr/>
        </p:nvCxnSpPr>
        <p:spPr>
          <a:xfrm flipH="1">
            <a:off x="4872058" y="4869160"/>
            <a:ext cx="577629" cy="1470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67D10CB-BA3E-4124-AB6D-5DE3FB8B2969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>
          <a:xfrm>
            <a:off x="5449687" y="4869160"/>
            <a:ext cx="4439" cy="1470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3E8D86D-4CCD-412A-A034-A6B8C2E1A8BB}"/>
              </a:ext>
            </a:extLst>
          </p:cNvPr>
          <p:cNvCxnSpPr>
            <a:cxnSpLocks/>
            <a:stCxn id="89" idx="2"/>
            <a:endCxn id="97" idx="0"/>
          </p:cNvCxnSpPr>
          <p:nvPr/>
        </p:nvCxnSpPr>
        <p:spPr>
          <a:xfrm>
            <a:off x="5449687" y="4869160"/>
            <a:ext cx="613132" cy="1470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03EA9B5-012E-4845-A3DD-313B33593BA9}"/>
              </a:ext>
            </a:extLst>
          </p:cNvPr>
          <p:cNvSpPr txBox="1"/>
          <p:nvPr/>
        </p:nvSpPr>
        <p:spPr>
          <a:xfrm>
            <a:off x="5899019" y="5634562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8FD7693-935E-4DBB-891D-8776F6608FF4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6062819" y="5385587"/>
            <a:ext cx="0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5E439F-5ED2-44A4-B135-E0B6025E770C}"/>
              </a:ext>
            </a:extLst>
          </p:cNvPr>
          <p:cNvSpPr txBox="1"/>
          <p:nvPr/>
        </p:nvSpPr>
        <p:spPr>
          <a:xfrm>
            <a:off x="4709193" y="5634562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ADADC268-B880-4F21-88E8-574C5B042F53}"/>
              </a:ext>
            </a:extLst>
          </p:cNvPr>
          <p:cNvCxnSpPr>
            <a:cxnSpLocks/>
            <a:stCxn id="95" idx="2"/>
            <a:endCxn id="103" idx="0"/>
          </p:cNvCxnSpPr>
          <p:nvPr/>
        </p:nvCxnSpPr>
        <p:spPr>
          <a:xfrm>
            <a:off x="4872058" y="5385587"/>
            <a:ext cx="935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A141B8E-EB50-495D-80F3-A5C3E97B856E}"/>
              </a:ext>
            </a:extLst>
          </p:cNvPr>
          <p:cNvSpPr txBox="1"/>
          <p:nvPr/>
        </p:nvSpPr>
        <p:spPr>
          <a:xfrm>
            <a:off x="6476112" y="5016255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5EF7DC3C-22BE-4E36-AC15-23A52A433D66}"/>
              </a:ext>
            </a:extLst>
          </p:cNvPr>
          <p:cNvCxnSpPr>
            <a:cxnSpLocks/>
            <a:stCxn id="93" idx="2"/>
            <a:endCxn id="105" idx="0"/>
          </p:cNvCxnSpPr>
          <p:nvPr/>
        </p:nvCxnSpPr>
        <p:spPr>
          <a:xfrm flipH="1">
            <a:off x="6639912" y="4869160"/>
            <a:ext cx="536" cy="1470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2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498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有穷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字母表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，它的每个元素称为一个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是指由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中的符号所构成的一个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有穷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序列。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是符号，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都是符号串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498744"/>
              </a:xfrm>
              <a:prstGeom prst="rect">
                <a:avLst/>
              </a:prstGeom>
              <a:blipFill>
                <a:blip r:embed="rId3"/>
                <a:stretch>
                  <a:fillRect l="-619" b="-56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8">
            <a:extLst>
              <a:ext uri="{FF2B5EF4-FFF2-40B4-BE49-F238E27FC236}">
                <a16:creationId xmlns:a16="http://schemas.microsoft.com/office/drawing/2014/main" id="{3AB09A40-8AF2-4775-9A89-11071334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51480"/>
            <a:ext cx="8856984" cy="191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符号在不同的编译阶段，所代表的意义有所不同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词法分析阶段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，每个字符是一个符号，符合某种规则的符号串构成单词；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语法分析阶段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，每个单词是一个符号，符合某种规则的符号串构成句子；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语义分析和中间代码生成阶段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，语义动作也被看做是一个符号。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6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3635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文法的二义性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语言的二义性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是不同的概念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可能有两个不同的文法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，其中一个是二义的而另一个是无二义的，但是有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对程序设计语言来说，常常希望它的文法是无二义的，因为我们希望对它每个语句的分析是唯一的；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但是，只要能控制和驾驭文法的二义性，有时候存在二义性并不一定是坏事；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目前已经证明，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二义性问题是不可判定的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，即不存在一个算法，它能在有限步骤内确切的判定一个文法是否为二义性的。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3635162"/>
              </a:xfrm>
              <a:prstGeom prst="rect">
                <a:avLst/>
              </a:prstGeom>
              <a:blipFill>
                <a:blip r:embed="rId3"/>
                <a:stretch>
                  <a:fillRect l="-620" r="-620" b="-1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854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1960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，构造该文法的无二义文法，使它们表示的语言相同，并给出句子</a:t>
                </a:r>
                <a:r>
                  <a:rPr lang="en-US" altLang="zh-CN" sz="20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0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i+i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的最右推导。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优先级越高越远离开始符号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1960858"/>
              </a:xfrm>
              <a:prstGeom prst="rect">
                <a:avLst/>
              </a:prstGeom>
              <a:blipFill>
                <a:blip r:embed="rId3"/>
                <a:stretch>
                  <a:fillRect l="-758" b="-34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>
            <a:extLst>
              <a:ext uri="{FF2B5EF4-FFF2-40B4-BE49-F238E27FC236}">
                <a16:creationId xmlns:a16="http://schemas.microsoft.com/office/drawing/2014/main" id="{C0BE76AA-5AAB-4F4D-B697-F4AEB38269EB}"/>
              </a:ext>
            </a:extLst>
          </p:cNvPr>
          <p:cNvSpPr txBox="1"/>
          <p:nvPr/>
        </p:nvSpPr>
        <p:spPr>
          <a:xfrm>
            <a:off x="3586321" y="321297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0AAB741-97AB-4E77-8E64-7D68F2A8768A}"/>
              </a:ext>
            </a:extLst>
          </p:cNvPr>
          <p:cNvSpPr txBox="1"/>
          <p:nvPr/>
        </p:nvSpPr>
        <p:spPr>
          <a:xfrm>
            <a:off x="2989389" y="39003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9011101-4D25-4BD2-9FA9-5D8D37ED49D8}"/>
              </a:ext>
            </a:extLst>
          </p:cNvPr>
          <p:cNvSpPr txBox="1"/>
          <p:nvPr/>
        </p:nvSpPr>
        <p:spPr>
          <a:xfrm>
            <a:off x="3445495" y="3900342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9B36626-869A-4B93-A187-BEAD72B20F4A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flipH="1">
            <a:off x="3152254" y="3582308"/>
            <a:ext cx="596932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74C68C3-9578-4E90-9E6F-DE339DB7C61F}"/>
              </a:ext>
            </a:extLst>
          </p:cNvPr>
          <p:cNvCxnSpPr>
            <a:cxnSpLocks/>
            <a:stCxn id="88" idx="2"/>
            <a:endCxn id="90" idx="0"/>
          </p:cNvCxnSpPr>
          <p:nvPr/>
        </p:nvCxnSpPr>
        <p:spPr>
          <a:xfrm flipH="1">
            <a:off x="3747168" y="3582308"/>
            <a:ext cx="2018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0E7C0752-E248-4387-8033-2EF444600D4D}"/>
              </a:ext>
            </a:extLst>
          </p:cNvPr>
          <p:cNvSpPr txBox="1"/>
          <p:nvPr/>
        </p:nvSpPr>
        <p:spPr>
          <a:xfrm>
            <a:off x="4179215" y="3900342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C209430-049E-4A77-88B1-E2B8B1B407ED}"/>
              </a:ext>
            </a:extLst>
          </p:cNvPr>
          <p:cNvCxnSpPr>
            <a:cxnSpLocks/>
            <a:stCxn id="88" idx="2"/>
            <a:endCxn id="93" idx="0"/>
          </p:cNvCxnSpPr>
          <p:nvPr/>
        </p:nvCxnSpPr>
        <p:spPr>
          <a:xfrm>
            <a:off x="3749186" y="3582308"/>
            <a:ext cx="593829" cy="3180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629954D-246C-4411-9CA7-5E139B5FD595}"/>
              </a:ext>
            </a:extLst>
          </p:cNvPr>
          <p:cNvSpPr txBox="1"/>
          <p:nvPr/>
        </p:nvSpPr>
        <p:spPr>
          <a:xfrm>
            <a:off x="2406149" y="4985720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631D17B-AF71-4F14-A9C9-49746A747521}"/>
              </a:ext>
            </a:extLst>
          </p:cNvPr>
          <p:cNvSpPr txBox="1"/>
          <p:nvPr/>
        </p:nvSpPr>
        <p:spPr>
          <a:xfrm>
            <a:off x="2849410" y="4985720"/>
            <a:ext cx="60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E2940DF-801D-410E-8E5A-5768560DD0D9}"/>
              </a:ext>
            </a:extLst>
          </p:cNvPr>
          <p:cNvSpPr txBox="1"/>
          <p:nvPr/>
        </p:nvSpPr>
        <p:spPr>
          <a:xfrm>
            <a:off x="3595976" y="4985720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277BC45-7E84-482F-983A-6764222AC6EE}"/>
              </a:ext>
            </a:extLst>
          </p:cNvPr>
          <p:cNvCxnSpPr>
            <a:cxnSpLocks/>
            <a:stCxn id="50" idx="2"/>
            <a:endCxn id="95" idx="0"/>
          </p:cNvCxnSpPr>
          <p:nvPr/>
        </p:nvCxnSpPr>
        <p:spPr>
          <a:xfrm flipH="1">
            <a:off x="2569015" y="4869160"/>
            <a:ext cx="581389" cy="1165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67D10CB-BA3E-4124-AB6D-5DE3FB8B2969}"/>
              </a:ext>
            </a:extLst>
          </p:cNvPr>
          <p:cNvCxnSpPr>
            <a:cxnSpLocks/>
            <a:stCxn id="50" idx="2"/>
            <a:endCxn id="96" idx="0"/>
          </p:cNvCxnSpPr>
          <p:nvPr/>
        </p:nvCxnSpPr>
        <p:spPr>
          <a:xfrm>
            <a:off x="3150404" y="4869160"/>
            <a:ext cx="679" cy="1165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3E8D86D-4CCD-412A-A034-A6B8C2E1A8BB}"/>
              </a:ext>
            </a:extLst>
          </p:cNvPr>
          <p:cNvCxnSpPr>
            <a:cxnSpLocks/>
            <a:stCxn id="50" idx="2"/>
            <a:endCxn id="97" idx="0"/>
          </p:cNvCxnSpPr>
          <p:nvPr/>
        </p:nvCxnSpPr>
        <p:spPr>
          <a:xfrm>
            <a:off x="3150404" y="4869160"/>
            <a:ext cx="609372" cy="1165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03EA9B5-012E-4845-A3DD-313B33593BA9}"/>
              </a:ext>
            </a:extLst>
          </p:cNvPr>
          <p:cNvSpPr txBox="1"/>
          <p:nvPr/>
        </p:nvSpPr>
        <p:spPr>
          <a:xfrm>
            <a:off x="3595976" y="5604027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8FD7693-935E-4DBB-891D-8776F6608FF4}"/>
              </a:ext>
            </a:extLst>
          </p:cNvPr>
          <p:cNvCxnSpPr>
            <a:cxnSpLocks/>
            <a:stCxn id="97" idx="2"/>
            <a:endCxn id="101" idx="0"/>
          </p:cNvCxnSpPr>
          <p:nvPr/>
        </p:nvCxnSpPr>
        <p:spPr>
          <a:xfrm>
            <a:off x="3759776" y="5355052"/>
            <a:ext cx="0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5E439F-5ED2-44A4-B135-E0B6025E770C}"/>
              </a:ext>
            </a:extLst>
          </p:cNvPr>
          <p:cNvSpPr txBox="1"/>
          <p:nvPr/>
        </p:nvSpPr>
        <p:spPr>
          <a:xfrm>
            <a:off x="2402593" y="6187580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ADADC268-B880-4F21-88E8-574C5B042F53}"/>
              </a:ext>
            </a:extLst>
          </p:cNvPr>
          <p:cNvCxnSpPr>
            <a:cxnSpLocks/>
            <a:stCxn id="59" idx="2"/>
            <a:endCxn id="103" idx="0"/>
          </p:cNvCxnSpPr>
          <p:nvPr/>
        </p:nvCxnSpPr>
        <p:spPr>
          <a:xfrm flipH="1">
            <a:off x="2566393" y="5973359"/>
            <a:ext cx="1687" cy="2142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A141B8E-EB50-495D-80F3-A5C3E97B856E}"/>
              </a:ext>
            </a:extLst>
          </p:cNvPr>
          <p:cNvSpPr txBox="1"/>
          <p:nvPr/>
        </p:nvSpPr>
        <p:spPr>
          <a:xfrm>
            <a:off x="4178679" y="4416769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5EF7DC3C-22BE-4E36-AC15-23A52A433D66}"/>
              </a:ext>
            </a:extLst>
          </p:cNvPr>
          <p:cNvCxnSpPr>
            <a:cxnSpLocks/>
            <a:stCxn id="93" idx="2"/>
            <a:endCxn id="105" idx="0"/>
          </p:cNvCxnSpPr>
          <p:nvPr/>
        </p:nvCxnSpPr>
        <p:spPr>
          <a:xfrm flipH="1">
            <a:off x="4342479" y="4269674"/>
            <a:ext cx="536" cy="1470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A950F411-14FC-48CE-9022-F3346116F6CA}"/>
              </a:ext>
            </a:extLst>
          </p:cNvPr>
          <p:cNvSpPr txBox="1"/>
          <p:nvPr/>
        </p:nvSpPr>
        <p:spPr>
          <a:xfrm>
            <a:off x="2986604" y="4499828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EA12901-270D-40AD-A4D9-C69536FE5E20}"/>
              </a:ext>
            </a:extLst>
          </p:cNvPr>
          <p:cNvCxnSpPr>
            <a:cxnSpLocks/>
            <a:stCxn id="89" idx="2"/>
            <a:endCxn id="50" idx="0"/>
          </p:cNvCxnSpPr>
          <p:nvPr/>
        </p:nvCxnSpPr>
        <p:spPr>
          <a:xfrm flipH="1">
            <a:off x="3150404" y="4269674"/>
            <a:ext cx="1850" cy="2301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09EEFBA-C97F-4C7B-A5C4-F5EA8B30C4C0}"/>
              </a:ext>
            </a:extLst>
          </p:cNvPr>
          <p:cNvSpPr txBox="1"/>
          <p:nvPr/>
        </p:nvSpPr>
        <p:spPr>
          <a:xfrm>
            <a:off x="2404280" y="5604027"/>
            <a:ext cx="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1D4668A-2C76-4101-BDC5-FF2E674E7B83}"/>
              </a:ext>
            </a:extLst>
          </p:cNvPr>
          <p:cNvCxnSpPr>
            <a:cxnSpLocks/>
            <a:stCxn id="95" idx="2"/>
            <a:endCxn id="59" idx="0"/>
          </p:cNvCxnSpPr>
          <p:nvPr/>
        </p:nvCxnSpPr>
        <p:spPr>
          <a:xfrm flipH="1">
            <a:off x="2568080" y="5355052"/>
            <a:ext cx="935" cy="248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57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几个有趣的结论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1862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上下文无关文法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条件语句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语句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&lt;条件&gt;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&lt;语句&gt;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&lt;条件&gt;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&lt;语句&gt;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𝑒𝑙𝑠𝑒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&lt;语句&gt;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这是个二义文法，如句子：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1862369"/>
              </a:xfrm>
              <a:prstGeom prst="rect">
                <a:avLst/>
              </a:prstGeom>
              <a:blipFill>
                <a:blip r:embed="rId3"/>
                <a:stretch>
                  <a:fillRect l="-620" b="-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5367C-49A1-4FC9-893C-6F215DE51451}"/>
              </a:ext>
            </a:extLst>
          </p:cNvPr>
          <p:cNvSpPr txBox="1"/>
          <p:nvPr/>
        </p:nvSpPr>
        <p:spPr>
          <a:xfrm>
            <a:off x="886525" y="3284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678829F-E264-4254-AC65-D46969937285}"/>
                  </a:ext>
                </a:extLst>
              </p:cNvPr>
              <p:cNvSpPr/>
              <p:nvPr/>
            </p:nvSpPr>
            <p:spPr>
              <a:xfrm>
                <a:off x="251520" y="3922982"/>
                <a:ext cx="444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678829F-E264-4254-AC65-D46969937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22982"/>
                <a:ext cx="4446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79A1075-799A-453B-9D2F-ADAB215F5BA6}"/>
              </a:ext>
            </a:extLst>
          </p:cNvPr>
          <p:cNvSpPr txBox="1"/>
          <p:nvPr/>
        </p:nvSpPr>
        <p:spPr>
          <a:xfrm>
            <a:off x="539552" y="39229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条件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5805285-2325-42AB-B176-6F8B6E046C5E}"/>
                  </a:ext>
                </a:extLst>
              </p:cNvPr>
              <p:cNvSpPr/>
              <p:nvPr/>
            </p:nvSpPr>
            <p:spPr>
              <a:xfrm>
                <a:off x="1259632" y="3922982"/>
                <a:ext cx="708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5805285-2325-42AB-B176-6F8B6E046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922982"/>
                <a:ext cx="7080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8C8866E-3805-4359-AB55-2E898A5C6A51}"/>
              </a:ext>
            </a:extLst>
          </p:cNvPr>
          <p:cNvSpPr txBox="1"/>
          <p:nvPr/>
        </p:nvSpPr>
        <p:spPr>
          <a:xfrm>
            <a:off x="1822629" y="39229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1F8295-1BB7-4C93-9949-A21EF9FE8C97}"/>
                  </a:ext>
                </a:extLst>
              </p:cNvPr>
              <p:cNvSpPr/>
              <p:nvPr/>
            </p:nvSpPr>
            <p:spPr>
              <a:xfrm>
                <a:off x="1140707" y="4745392"/>
                <a:ext cx="444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1F8295-1BB7-4C93-9949-A21EF9FE8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707" y="4745392"/>
                <a:ext cx="44467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AE5FF34-165D-4E84-AD81-3A7EFFB37BBF}"/>
              </a:ext>
            </a:extLst>
          </p:cNvPr>
          <p:cNvSpPr txBox="1"/>
          <p:nvPr/>
        </p:nvSpPr>
        <p:spPr>
          <a:xfrm>
            <a:off x="1430663" y="4745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条件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751A9C7-69EC-4A56-B36D-758049C27A32}"/>
                  </a:ext>
                </a:extLst>
              </p:cNvPr>
              <p:cNvSpPr/>
              <p:nvPr/>
            </p:nvSpPr>
            <p:spPr>
              <a:xfrm>
                <a:off x="2153109" y="4745392"/>
                <a:ext cx="708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751A9C7-69EC-4A56-B36D-758049C2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109" y="4745392"/>
                <a:ext cx="708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1744920-752F-46FB-8174-C931D0D273C1}"/>
              </a:ext>
            </a:extLst>
          </p:cNvPr>
          <p:cNvSpPr txBox="1"/>
          <p:nvPr/>
        </p:nvSpPr>
        <p:spPr>
          <a:xfrm>
            <a:off x="2706406" y="4745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2A4F61-EB22-4988-B0A3-D65D476E36D2}"/>
                  </a:ext>
                </a:extLst>
              </p:cNvPr>
              <p:cNvSpPr/>
              <p:nvPr/>
            </p:nvSpPr>
            <p:spPr>
              <a:xfrm>
                <a:off x="3428852" y="4745392"/>
                <a:ext cx="64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2A4F61-EB22-4988-B0A3-D65D476E3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52" y="4745392"/>
                <a:ext cx="6497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DB51C03-D0A4-4241-A6C1-8B5451EC50EA}"/>
              </a:ext>
            </a:extLst>
          </p:cNvPr>
          <p:cNvSpPr txBox="1"/>
          <p:nvPr/>
        </p:nvSpPr>
        <p:spPr>
          <a:xfrm>
            <a:off x="3923928" y="4745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48CC334-9841-4A61-8C9C-E4B7F3EE8A24}"/>
                  </a:ext>
                </a:extLst>
              </p:cNvPr>
              <p:cNvSpPr/>
              <p:nvPr/>
            </p:nvSpPr>
            <p:spPr>
              <a:xfrm>
                <a:off x="749966" y="4745392"/>
                <a:ext cx="46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48CC334-9841-4A61-8C9C-E4B7F3EE8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6" y="4745392"/>
                <a:ext cx="463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B40D9E1-A03A-4D2F-8B51-2BA5776AC68B}"/>
                  </a:ext>
                </a:extLst>
              </p:cNvPr>
              <p:cNvSpPr/>
              <p:nvPr/>
            </p:nvSpPr>
            <p:spPr>
              <a:xfrm>
                <a:off x="1637289" y="5507940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B40D9E1-A03A-4D2F-8B51-2BA5776AC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89" y="5507940"/>
                <a:ext cx="46923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4907E8D-F76E-4093-B93C-B418D3B4618D}"/>
                  </a:ext>
                </a:extLst>
              </p:cNvPr>
              <p:cNvSpPr/>
              <p:nvPr/>
            </p:nvSpPr>
            <p:spPr>
              <a:xfrm>
                <a:off x="2915816" y="5507940"/>
                <a:ext cx="46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4907E8D-F76E-4093-B93C-B418D3B46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507940"/>
                <a:ext cx="463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41B061B-66B7-4CDB-A68B-F8C7506DC35A}"/>
                  </a:ext>
                </a:extLst>
              </p:cNvPr>
              <p:cNvSpPr/>
              <p:nvPr/>
            </p:nvSpPr>
            <p:spPr>
              <a:xfrm>
                <a:off x="4139952" y="550794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41B061B-66B7-4CDB-A68B-F8C7506D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507940"/>
                <a:ext cx="4565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A4A59F-A176-40DB-AC23-B8EE7F364C6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473857" y="3654316"/>
            <a:ext cx="851250" cy="26866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C0DC2E2-6CB8-4C45-A763-C706B8E05DD4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978134" y="3654316"/>
            <a:ext cx="346973" cy="26866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90BBCE-5CB7-4440-9DD1-A176FB06E31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1325107" y="3654316"/>
            <a:ext cx="288532" cy="26866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354B1A9-A755-4D79-92B5-E1D99B9BDB6B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1325107" y="3654316"/>
            <a:ext cx="936104" cy="26866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4F187A-B7F2-43DF-8787-3F4111E5B159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78134" y="4292314"/>
            <a:ext cx="3787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4236DF9-E79F-43ED-AD39-D605FB5884F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363044" y="4292314"/>
            <a:ext cx="898167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C38C14A-D7E1-4DCE-B910-2B673D7010C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869245" y="4292314"/>
            <a:ext cx="391966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F5D3C96-0F4F-4BD6-B19A-4EEED022A57E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2261211" y="4292314"/>
            <a:ext cx="245905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C624543-CCCD-428D-8E84-EE3F395C3CE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261211" y="4292314"/>
            <a:ext cx="883777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A1340AA-37D0-4D45-9505-4A8E4A3ACD9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2261211" y="4292314"/>
            <a:ext cx="1492538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CB75893-6833-41BB-B63C-9A41B22F4E5F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2261211" y="4292314"/>
            <a:ext cx="2101299" cy="45307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C5FBBF9-B674-49EC-A711-FD5064960DA9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869245" y="5114724"/>
            <a:ext cx="2660" cy="39321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C1FE662-0E50-4193-A08A-C066F0AB9FD0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3144988" y="5114724"/>
            <a:ext cx="2783" cy="39321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C5EA7BE-EE70-4D34-ABAC-99CFA052528D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4362510" y="5114724"/>
            <a:ext cx="5742" cy="39321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D2E4BD87-1744-4386-85C0-341A7133BC3D}"/>
              </a:ext>
            </a:extLst>
          </p:cNvPr>
          <p:cNvSpPr txBox="1"/>
          <p:nvPr/>
        </p:nvSpPr>
        <p:spPr>
          <a:xfrm>
            <a:off x="5999093" y="31913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3E475AEA-4D09-4F7D-BE07-8541CB716A7B}"/>
                  </a:ext>
                </a:extLst>
              </p:cNvPr>
              <p:cNvSpPr/>
              <p:nvPr/>
            </p:nvSpPr>
            <p:spPr>
              <a:xfrm>
                <a:off x="4873098" y="3917011"/>
                <a:ext cx="444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3E475AEA-4D09-4F7D-BE07-8541CB716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098" y="3917011"/>
                <a:ext cx="444673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9E5F161F-9D0A-4A13-986B-08E94F6305EC}"/>
              </a:ext>
            </a:extLst>
          </p:cNvPr>
          <p:cNvSpPr txBox="1"/>
          <p:nvPr/>
        </p:nvSpPr>
        <p:spPr>
          <a:xfrm>
            <a:off x="5161130" y="39170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条件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484388-F476-4C6D-B85A-C7A1AD05D41B}"/>
                  </a:ext>
                </a:extLst>
              </p:cNvPr>
              <p:cNvSpPr/>
              <p:nvPr/>
            </p:nvSpPr>
            <p:spPr>
              <a:xfrm>
                <a:off x="5881210" y="3917011"/>
                <a:ext cx="708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484388-F476-4C6D-B85A-C7A1AD05D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210" y="3917011"/>
                <a:ext cx="70801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D74C938C-AB45-4281-8BF1-FCFCAECA6093}"/>
              </a:ext>
            </a:extLst>
          </p:cNvPr>
          <p:cNvSpPr txBox="1"/>
          <p:nvPr/>
        </p:nvSpPr>
        <p:spPr>
          <a:xfrm>
            <a:off x="6444207" y="39170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6327F5F-9379-4704-AD1E-4BF5B90DDA09}"/>
                  </a:ext>
                </a:extLst>
              </p:cNvPr>
              <p:cNvSpPr/>
              <p:nvPr/>
            </p:nvSpPr>
            <p:spPr>
              <a:xfrm>
                <a:off x="5762285" y="4745392"/>
                <a:ext cx="444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6327F5F-9379-4704-AD1E-4BF5B90DD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285" y="4745392"/>
                <a:ext cx="444673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376DDBBE-7D85-4098-B5A3-0879F7FB46A5}"/>
              </a:ext>
            </a:extLst>
          </p:cNvPr>
          <p:cNvSpPr txBox="1"/>
          <p:nvPr/>
        </p:nvSpPr>
        <p:spPr>
          <a:xfrm>
            <a:off x="6052241" y="4745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条件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72D7F52-F582-4ABA-9E26-65FA786436A6}"/>
                  </a:ext>
                </a:extLst>
              </p:cNvPr>
              <p:cNvSpPr/>
              <p:nvPr/>
            </p:nvSpPr>
            <p:spPr>
              <a:xfrm>
                <a:off x="6774687" y="4745392"/>
                <a:ext cx="708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72D7F52-F582-4ABA-9E26-65FA78643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687" y="4745392"/>
                <a:ext cx="7080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7FF4A2E2-BC2D-4F98-9491-9610BEA16435}"/>
              </a:ext>
            </a:extLst>
          </p:cNvPr>
          <p:cNvSpPr txBox="1"/>
          <p:nvPr/>
        </p:nvSpPr>
        <p:spPr>
          <a:xfrm>
            <a:off x="7327984" y="4745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E81FC4E-DC04-419D-8714-460A14B1A5D2}"/>
                  </a:ext>
                </a:extLst>
              </p:cNvPr>
              <p:cNvSpPr/>
              <p:nvPr/>
            </p:nvSpPr>
            <p:spPr>
              <a:xfrm>
                <a:off x="7164288" y="3917011"/>
                <a:ext cx="64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E81FC4E-DC04-419D-8714-460A14B1A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917011"/>
                <a:ext cx="6497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>
            <a:extLst>
              <a:ext uri="{FF2B5EF4-FFF2-40B4-BE49-F238E27FC236}">
                <a16:creationId xmlns:a16="http://schemas.microsoft.com/office/drawing/2014/main" id="{1028182B-3A3C-41A9-B7A3-A043E8734299}"/>
              </a:ext>
            </a:extLst>
          </p:cNvPr>
          <p:cNvSpPr txBox="1"/>
          <p:nvPr/>
        </p:nvSpPr>
        <p:spPr>
          <a:xfrm>
            <a:off x="7659364" y="39170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语句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264ABFC-1AC2-402A-9865-EFA4CFCA894C}"/>
                  </a:ext>
                </a:extLst>
              </p:cNvPr>
              <p:cNvSpPr/>
              <p:nvPr/>
            </p:nvSpPr>
            <p:spPr>
              <a:xfrm>
                <a:off x="5371544" y="4745392"/>
                <a:ext cx="46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264ABFC-1AC2-402A-9865-EFA4CFCA8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4" y="4745392"/>
                <a:ext cx="4639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8A9F702-7D3A-4495-A4F1-5C4D690CD597}"/>
                  </a:ext>
                </a:extLst>
              </p:cNvPr>
              <p:cNvSpPr/>
              <p:nvPr/>
            </p:nvSpPr>
            <p:spPr>
              <a:xfrm>
                <a:off x="6258867" y="5507940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8A9F702-7D3A-4495-A4F1-5C4D690CD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67" y="5507940"/>
                <a:ext cx="46923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9B4A8679-E4D6-4BF0-9854-C236C783A57D}"/>
                  </a:ext>
                </a:extLst>
              </p:cNvPr>
              <p:cNvSpPr/>
              <p:nvPr/>
            </p:nvSpPr>
            <p:spPr>
              <a:xfrm>
                <a:off x="7537394" y="5507940"/>
                <a:ext cx="46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9B4A8679-E4D6-4BF0-9854-C236C783A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394" y="5507940"/>
                <a:ext cx="46391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2631C91-219A-4033-884A-3A2BF88D08CF}"/>
                  </a:ext>
                </a:extLst>
              </p:cNvPr>
              <p:cNvSpPr/>
              <p:nvPr/>
            </p:nvSpPr>
            <p:spPr>
              <a:xfrm>
                <a:off x="8287050" y="4599216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2631C91-219A-4033-884A-3A2BF88D0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050" y="4599216"/>
                <a:ext cx="45659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AE7DFD0-A974-4CD8-9BED-5F0572055643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 flipH="1">
            <a:off x="5095435" y="3560688"/>
            <a:ext cx="1342240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1E0D84B-F01F-42AE-8BB2-77280EEFD4A2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flipH="1">
            <a:off x="5599712" y="3560688"/>
            <a:ext cx="837963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0C5868DC-9D9A-420A-9074-444D2AB037BC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 flipH="1">
            <a:off x="6235217" y="3560688"/>
            <a:ext cx="202458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30A1354-74AB-4B25-9070-EF2BD8B30DA0}"/>
              </a:ext>
            </a:extLst>
          </p:cNvPr>
          <p:cNvCxnSpPr>
            <a:cxnSpLocks/>
            <a:stCxn id="63" idx="2"/>
            <a:endCxn id="67" idx="0"/>
          </p:cNvCxnSpPr>
          <p:nvPr/>
        </p:nvCxnSpPr>
        <p:spPr>
          <a:xfrm>
            <a:off x="6437675" y="3560688"/>
            <a:ext cx="445114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CCAF706-19C4-43C7-BE28-699A377FF3A3}"/>
              </a:ext>
            </a:extLst>
          </p:cNvPr>
          <p:cNvCxnSpPr>
            <a:cxnSpLocks/>
            <a:stCxn id="65" idx="2"/>
            <a:endCxn id="74" idx="0"/>
          </p:cNvCxnSpPr>
          <p:nvPr/>
        </p:nvCxnSpPr>
        <p:spPr>
          <a:xfrm>
            <a:off x="5599712" y="4286343"/>
            <a:ext cx="3787" cy="4590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507C0D50-C4A9-46B4-8F67-597B7A10223E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5984622" y="4286343"/>
            <a:ext cx="898167" cy="4590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BF189F-44A6-400A-AD8E-095EE2C4EF10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 flipH="1">
            <a:off x="6490823" y="4286343"/>
            <a:ext cx="391966" cy="4590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0AAE9ED-74D0-4E34-8D3B-7539391B6B7E}"/>
              </a:ext>
            </a:extLst>
          </p:cNvPr>
          <p:cNvCxnSpPr>
            <a:cxnSpLocks/>
            <a:stCxn id="67" idx="2"/>
            <a:endCxn id="70" idx="0"/>
          </p:cNvCxnSpPr>
          <p:nvPr/>
        </p:nvCxnSpPr>
        <p:spPr>
          <a:xfrm>
            <a:off x="6882789" y="4286343"/>
            <a:ext cx="245905" cy="4590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F1E5E73-BD3E-452D-853C-982AC6505A79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6882789" y="4286343"/>
            <a:ext cx="883777" cy="4590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3A76A29C-0161-46A4-AF1A-285ACE2416C3}"/>
              </a:ext>
            </a:extLst>
          </p:cNvPr>
          <p:cNvCxnSpPr>
            <a:cxnSpLocks/>
            <a:stCxn id="63" idx="2"/>
            <a:endCxn id="72" idx="0"/>
          </p:cNvCxnSpPr>
          <p:nvPr/>
        </p:nvCxnSpPr>
        <p:spPr>
          <a:xfrm>
            <a:off x="6437675" y="3560688"/>
            <a:ext cx="1051510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EC59155-DB5C-49C5-AF68-20FEB314EFCE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>
            <a:off x="6437675" y="3560688"/>
            <a:ext cx="1660271" cy="3563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3890979-EA63-4C6F-9083-94CA7FB0584C}"/>
              </a:ext>
            </a:extLst>
          </p:cNvPr>
          <p:cNvCxnSpPr>
            <a:cxnSpLocks/>
            <a:stCxn id="69" idx="2"/>
            <a:endCxn id="75" idx="0"/>
          </p:cNvCxnSpPr>
          <p:nvPr/>
        </p:nvCxnSpPr>
        <p:spPr>
          <a:xfrm>
            <a:off x="6490823" y="5114724"/>
            <a:ext cx="2660" cy="39321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8AE4AFA-D1D6-400C-B6FC-E2ADFE737FD5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7766566" y="5114724"/>
            <a:ext cx="2783" cy="39321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499EF5D1-F984-4259-91E2-D935275E7A1B}"/>
              </a:ext>
            </a:extLst>
          </p:cNvPr>
          <p:cNvCxnSpPr>
            <a:cxnSpLocks/>
            <a:stCxn id="73" idx="2"/>
            <a:endCxn id="77" idx="0"/>
          </p:cNvCxnSpPr>
          <p:nvPr/>
        </p:nvCxnSpPr>
        <p:spPr>
          <a:xfrm>
            <a:off x="8097946" y="4286343"/>
            <a:ext cx="417404" cy="3128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7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几个有趣的结论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4678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上下文无关文法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条件语句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语句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&lt;条件&gt;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&lt;语句&gt;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&lt;条件&gt;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&lt;语句&gt;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𝑒𝑙𝑠𝑒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&lt;语句&gt;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这是个二义文法，如句子：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一般语言都规定：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else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必须匹配最后那个未得到匹配的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then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就近匹配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语句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匹配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&gt;|&lt;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非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匹配句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匹配句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&lt;条件&gt;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&lt;匹配句&gt;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&lt;匹配句&gt;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97485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 &lt;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其它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语句&gt;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非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匹配句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 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&lt;条件&gt;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&lt;语句&gt;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97485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&lt;条件&gt;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𝑡h𝑒𝑛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&lt;匹配句&gt;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𝑒𝑙𝑠𝑒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&lt;非匹配句&gt;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4678204"/>
              </a:xfrm>
              <a:prstGeom prst="rect">
                <a:avLst/>
              </a:prstGeom>
              <a:blipFill>
                <a:blip r:embed="rId3"/>
                <a:stretch>
                  <a:fillRect l="-6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34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二义文法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23438"/>
                <a:ext cx="8856984" cy="2535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对上下文无关文法，对其施加以下限制，满足这两个条件的文法也称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化简了的文法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文法不含产生式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，因为这种产生除了引起二义性外没有任何用处。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每个非终结符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必须都有用处，这意味着必须存在推导：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，以及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23438"/>
                <a:ext cx="8856984" cy="2535887"/>
              </a:xfrm>
              <a:prstGeom prst="rect">
                <a:avLst/>
              </a:prstGeom>
              <a:blipFill>
                <a:blip r:embed="rId3"/>
                <a:stretch>
                  <a:fillRect l="-620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790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593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5570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 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(Regular Expression) 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递归定义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上的正规式，它们所表示的正规集分别为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上的一个正规式，它所表示的正规集是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上的正规式，它们所表示的正规集分别记为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也都是正规式，它们所表示的正规集分别为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仅由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有限次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使用上述三步骤得到的表达式才是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，仅由这些正规式所表示的字集才是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正规式符号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“|”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读“或” ；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“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读“连接”，可以省略；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“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读“闭包”。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在不致混淆时，括号可以省去；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优先级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由高到低顺序：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∗, 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∙,  |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5570884"/>
              </a:xfrm>
              <a:prstGeom prst="rect">
                <a:avLst/>
              </a:prstGeom>
              <a:blipFill>
                <a:blip r:embed="rId3"/>
                <a:stretch>
                  <a:fillRect l="-619" r="-482" b="-7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72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338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，下面是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上的正规式和相应的正规集：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l-GR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上所有以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为首后跟任意多个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的字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:r>
                  <a:rPr lang="el-GR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上所有以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为首的字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上含有两个连续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或两个连续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的字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0,1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，下面是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上的正规式和相应的正规集：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|0|1)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上“标识符”的全体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(0|1)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:r>
                  <a:rPr lang="el-GR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上“数”的全体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3382336"/>
              </a:xfrm>
              <a:prstGeom prst="rect">
                <a:avLst/>
              </a:prstGeom>
              <a:blipFill>
                <a:blip r:embed="rId3"/>
                <a:stretch>
                  <a:fillRect l="-688" b="-19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0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3377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={0,1}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，构造正规式，使其表示包含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偶数个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和偶数个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的字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把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两个字符划分为一组，有以下三种情形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00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，这种已满足要求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11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，也已满足要求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10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01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开头，则中间经历任意多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00|11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，最后必须以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10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01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结尾，即：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(10|01)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00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11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(10|01)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由以上三种任意组合，即可满足要求：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00</m:t>
                                        </m:r>
                                      </m:e>
                                      <m:e>
                                        <m:r>
                                          <a:rPr lang="en-US" altLang="zh-CN" sz="1800" b="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| </m:t>
                            </m:r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00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11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3377271"/>
              </a:xfrm>
              <a:prstGeom prst="rect">
                <a:avLst/>
              </a:prstGeom>
              <a:blipFill>
                <a:blip r:embed="rId3"/>
                <a:stretch>
                  <a:fillRect l="-688" b="-1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0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2459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常用正规式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整数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(0|1|2|…|9)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浮点数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(0|1|2|…|9)(0|1|2|…|9)</m:t>
                        </m:r>
                      </m:e>
                      <m:sup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(0|1|2|…|9)</m:t>
                    </m:r>
                    <m:sSup>
                      <m:sSup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</m:t>
                        </m:r>
                      </m:e>
                      <m:sup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浮点数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指数表示法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浮点数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整数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标识符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|_)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…|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|_|0|1|…|9)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2459263"/>
              </a:xfrm>
              <a:prstGeom prst="rect">
                <a:avLst/>
              </a:prstGeom>
              <a:blipFill>
                <a:blip r:embed="rId3"/>
                <a:stretch>
                  <a:fillRect l="-688" b="-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8D87A007-3538-4DB9-8A36-67B409CD2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511999"/>
                <a:ext cx="8856984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有时用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“+”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表示至少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次出现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整数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浮点数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sSup>
                      <m:sSup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(0|1|2|…|9)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8D87A007-3538-4DB9-8A36-67B409CD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511999"/>
                <a:ext cx="8856984" cy="1446550"/>
              </a:xfrm>
              <a:prstGeom prst="rect">
                <a:avLst/>
              </a:prstGeom>
              <a:blipFill>
                <a:blip r:embed="rId4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44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79898"/>
                <a:ext cx="8856984" cy="2493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不包含任何符号的序列称为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空字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空串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），记为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/'epsɪlɒn/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zh-CN" alt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上所有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符号串的全体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，空字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也包括在其中，称为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l-GR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,…}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表示不含任何元素的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空集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注意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的区别。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79898"/>
                <a:ext cx="8856984" cy="2493118"/>
              </a:xfrm>
              <a:prstGeom prst="rect">
                <a:avLst/>
              </a:prstGeom>
              <a:blipFill>
                <a:blip r:embed="rId3"/>
                <a:stretch>
                  <a:fillRect l="-619" b="-29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111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40024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正规式的等价变换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正规式的等价变换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若两个正规式表示的正规集相同，则认为两个正规式等价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两个等价的正规式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例如，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𝑎𝑏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D20C06D4-B737-43A5-B30E-8656165177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499414"/>
                <a:ext cx="8856984" cy="2459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正规式的计算：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是正规式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交换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𝑈𝑉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𝑉𝑈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结合律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𝑈𝑉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𝑉𝑊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分配律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𝑈𝑊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𝑉𝑊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 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𝑈𝑉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𝑈𝑊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乘法单位元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D20C06D4-B737-43A5-B30E-86561651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9414"/>
                <a:ext cx="8856984" cy="2459263"/>
              </a:xfrm>
              <a:prstGeom prst="rect">
                <a:avLst/>
              </a:prstGeom>
              <a:blipFill>
                <a:blip r:embed="rId4"/>
                <a:stretch>
                  <a:fillRect l="-619" b="-24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2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31268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280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正规式设计文法的理论问题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正规式和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型文法等价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，可以设计出自动生成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型文法的算法；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使用正规式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型文法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显然不存在理论上的障碍；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语义分析和中间代码生成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中，经常需要文法符号在推导或归约过程中传递信息，这就对文法提出了各种额外的要求，本节介绍从正规式到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型文法的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手工设计方法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1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91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连接运算：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𝛼𝛽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𝐵𝐶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916935"/>
              </a:xfrm>
              <a:prstGeom prst="rect">
                <a:avLst/>
              </a:prstGeom>
              <a:blipFill>
                <a:blip r:embed="rId3"/>
                <a:stretch>
                  <a:fillRect l="-619" b="-35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969671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或运算：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969671"/>
                <a:ext cx="8856984" cy="975139"/>
              </a:xfrm>
              <a:prstGeom prst="rect">
                <a:avLst/>
              </a:prstGeom>
              <a:blipFill>
                <a:blip r:embed="rId4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E4335BF-3F1F-4B62-9F25-71834DDCEF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944810"/>
                <a:ext cx="8856984" cy="14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闭包运算：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，推导先右后左，归约先左后右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，推导先左后右，归约先右后左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E4335BF-3F1F-4B62-9F25-71834DDC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944810"/>
                <a:ext cx="8856984" cy="1463349"/>
              </a:xfrm>
              <a:prstGeom prst="rect">
                <a:avLst/>
              </a:prstGeom>
              <a:blipFill>
                <a:blip r:embed="rId5"/>
                <a:stretch>
                  <a:fillRect l="-619" b="-58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8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基本运算的文法设计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964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过程定义：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int sum(int x, int y) {...}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(, 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从左向右归约：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𝑖𝑛𝑡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964640"/>
              </a:xfrm>
              <a:prstGeom prst="rect">
                <a:avLst/>
              </a:prstGeom>
              <a:blipFill>
                <a:blip r:embed="rId3"/>
                <a:stretch>
                  <a:fillRect l="-619" b="-18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017376"/>
                <a:ext cx="8856984" cy="1917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过程调用：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sum(x, y)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(,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从右向左归约：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𝑖𝑛𝑡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017376"/>
                <a:ext cx="8856984" cy="1917576"/>
              </a:xfrm>
              <a:prstGeom prst="rect">
                <a:avLst/>
              </a:prstGeom>
              <a:blipFill>
                <a:blip r:embed="rId4"/>
                <a:stretch>
                  <a:fillRect l="-619" b="-41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7537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闭包和闭包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闭包和闭包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3384376" cy="144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闭包运算：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3384376" cy="1446037"/>
              </a:xfrm>
              <a:prstGeom prst="rect">
                <a:avLst/>
              </a:prstGeom>
              <a:blipFill>
                <a:blip r:embed="rId3"/>
                <a:stretch>
                  <a:fillRect l="-1619" b="-46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498773"/>
                <a:ext cx="3384376" cy="144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连接运算：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8773"/>
                <a:ext cx="3384376" cy="1446037"/>
              </a:xfrm>
              <a:prstGeom prst="rect">
                <a:avLst/>
              </a:prstGeom>
              <a:blipFill>
                <a:blip r:embed="rId4"/>
                <a:stretch>
                  <a:fillRect l="-1619" b="-46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D812E9D8-62CD-405A-B9BB-E8CBA632D8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7984" y="1052736"/>
                <a:ext cx="4464496" cy="1486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风格声明语句：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int a, b, c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𝑖𝑛𝑡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D812E9D8-62CD-405A-B9BB-E8CBA632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7984" y="1052736"/>
                <a:ext cx="4464496" cy="1486304"/>
              </a:xfrm>
              <a:prstGeom prst="rect">
                <a:avLst/>
              </a:prstGeom>
              <a:blipFill>
                <a:blip r:embed="rId5"/>
                <a:stretch>
                  <a:fillRect l="-1228" b="-1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2">
            <a:extLst>
              <a:ext uri="{FF2B5EF4-FFF2-40B4-BE49-F238E27FC236}">
                <a16:creationId xmlns:a16="http://schemas.microsoft.com/office/drawing/2014/main" id="{FDE786F8-5123-403D-9D44-E4C2CAFA88DA}"/>
              </a:ext>
            </a:extLst>
          </p:cNvPr>
          <p:cNvSpPr/>
          <p:nvPr/>
        </p:nvSpPr>
        <p:spPr>
          <a:xfrm>
            <a:off x="3555796" y="1591434"/>
            <a:ext cx="7920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35AD4-E1D2-4B79-A64F-8423579B4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077072"/>
            <a:ext cx="2569023" cy="2696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0BB8BB77-5701-4614-9CB1-4C35BDBD77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7984" y="2539040"/>
                <a:ext cx="4464496" cy="1486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Pascal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风格声明语句：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a, b, c: int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𝑖𝑑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𝑖𝑛𝑡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0BB8BB77-5701-4614-9CB1-4C35BDBD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7984" y="2539040"/>
                <a:ext cx="4464496" cy="1486304"/>
              </a:xfrm>
              <a:prstGeom prst="rect">
                <a:avLst/>
              </a:prstGeom>
              <a:blipFill>
                <a:blip r:embed="rId7"/>
                <a:stretch>
                  <a:fillRect l="-1228" b="-20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2F9EE3AA-D69E-41C5-857E-EB559E8AE5DC}"/>
              </a:ext>
            </a:extLst>
          </p:cNvPr>
          <p:cNvSpPr/>
          <p:nvPr/>
        </p:nvSpPr>
        <p:spPr>
          <a:xfrm>
            <a:off x="3555796" y="3084686"/>
            <a:ext cx="7920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3106E8-4FDC-42BE-BC6D-1936BFF5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4810" y="3944810"/>
            <a:ext cx="2511589" cy="28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" grpId="0" animBg="1"/>
      <p:bldP spid="14" grpId="0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41349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拆分括号对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拆分括号对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数组引用：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a[2, 3, 4]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𝑛𝑢𝑚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𝑛𝑢𝑚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𝑛𝑢𝑚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中括号内部是一个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结构或者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结构。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499414"/>
                <a:ext cx="8856984" cy="285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下标计算：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假设每维长度为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，递归计算偏移量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……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59CDD19-5A4A-4758-8BAB-FD51504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9414"/>
                <a:ext cx="8856984" cy="2858731"/>
              </a:xfrm>
              <a:prstGeom prst="rect">
                <a:avLst/>
              </a:prstGeom>
              <a:blipFill>
                <a:blip r:embed="rId4"/>
                <a:stretch>
                  <a:fillRect l="-619" b="-19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0305482-D86E-4BE0-A031-0E4EBAD212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5358145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要根据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查表得到，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𝑖𝑑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至少需要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和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数组下标第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维度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关联起来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𝑛𝑢𝑚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0305482-D86E-4BE0-A031-0E4EBAD2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358145"/>
                <a:ext cx="8856984" cy="975139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5"/>
                <a:ext cx="8856984" cy="1908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，指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的符号按先后顺序串联在一起组成的新符号串，记作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7550" indent="-3587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特别的，对任意符号串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𝑎𝑏𝑎𝑏𝑏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𝑎𝑏𝑏𝑎𝑏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，显然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5"/>
                <a:ext cx="8856984" cy="1908343"/>
              </a:xfrm>
              <a:prstGeom prst="rect">
                <a:avLst/>
              </a:prstGeom>
              <a:blipFill>
                <a:blip r:embed="rId3"/>
                <a:stretch>
                  <a:fillRect l="-619" b="-41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6C292E2C-8809-43F1-9972-48576CA78D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961078"/>
                <a:ext cx="8856984" cy="961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方幂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是一个符号串，则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=1,2,…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6C292E2C-8809-43F1-9972-48576CA78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961078"/>
                <a:ext cx="8856984" cy="961097"/>
              </a:xfrm>
              <a:prstGeom prst="rect">
                <a:avLst/>
              </a:prstGeom>
              <a:blipFill>
                <a:blip r:embed="rId4"/>
                <a:stretch>
                  <a:fillRect l="-619" b="-10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B6ED07-7265-42D8-905A-4814E82F19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922175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：指符号串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中符号的个数，用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75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𝑎𝑏𝑎𝑏𝑏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B6ED07-7265-42D8-905A-4814E82F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922175"/>
                <a:ext cx="8856984" cy="975139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CD536270-675B-4FED-B11B-B7053D6EC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4944058"/>
                <a:ext cx="8856984" cy="1483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：符号串的左部任意子串，称为符号串的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；符号串的右部任意子串，称为符号串的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后缀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75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符号串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𝑎𝑎𝑏𝑏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的前缀有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𝑎𝑎𝑏𝑏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，后缀有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𝑎𝑎𝑏𝑏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CD536270-675B-4FED-B11B-B7053D6EC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944058"/>
                <a:ext cx="8856984" cy="1483548"/>
              </a:xfrm>
              <a:prstGeom prst="rect">
                <a:avLst/>
              </a:prstGeom>
              <a:blipFill>
                <a:blip r:embed="rId6"/>
                <a:stretch>
                  <a:fillRect l="-619" b="-28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9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11917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2.3.6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表达式优先级与结合性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表达式优先级与结合性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23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考虑加（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）、乘（*）、幂（ˆ）、负（−）、括号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个操作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不同优先级特性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，优先级由高到低为：括号、幂、负、乘、加。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涵盖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左右结合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，加、乘为左结合，幂、负为右结合。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涵盖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一元二元操作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，加、乘、幂为二元操作符，负为一元操作符。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可以通过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括号改变计算次序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0305482-D86E-4BE0-A031-0E4EBAD212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440569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二义文法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^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0305482-D86E-4BE0-A031-0E4EBAD2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440569"/>
                <a:ext cx="8856984" cy="975139"/>
              </a:xfrm>
              <a:prstGeom prst="rect">
                <a:avLst/>
              </a:prstGeom>
              <a:blipFill>
                <a:blip r:embed="rId3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EF96A-BFDE-44D3-A30E-AF401F7CCE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4415708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非二义文法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EF96A-BFDE-44D3-A30E-AF401F7C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415708"/>
                <a:ext cx="8856984" cy="975139"/>
              </a:xfrm>
              <a:prstGeom prst="rect">
                <a:avLst/>
              </a:prstGeom>
              <a:blipFill>
                <a:blip r:embed="rId4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2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2.3.6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表达式优先级与结合性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表达式优先级与结合性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285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非二义文法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^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2858731"/>
              </a:xfrm>
              <a:prstGeom prst="rect">
                <a:avLst/>
              </a:prstGeom>
              <a:blipFill>
                <a:blip r:embed="rId3"/>
                <a:stretch>
                  <a:fillRect l="-619" b="-19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8">
            <a:extLst>
              <a:ext uri="{FF2B5EF4-FFF2-40B4-BE49-F238E27FC236}">
                <a16:creationId xmlns:a16="http://schemas.microsoft.com/office/drawing/2014/main" id="{90305482-D86E-4BE0-A031-0E4EBAD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911467"/>
            <a:ext cx="8856984" cy="285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表达式设计要点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优先级越低，越接近开始符号；优先级越高，越远离开始符号。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相同优先级的算符，使用同一个左部符号，不同优先级使用不同左部符号。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在规范归约下，左结合的运算符使用左递归。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在规范归约下，右结合的运算符使用右递归。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一元运算符左部、右部使用同一符号。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5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第二章作业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059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2-1】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令文法为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的最左推导和最右推导。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的语法树。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写出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的所有短语、直接短语和句柄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2-2】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证明下面的文法是二义的：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𝑖𝑆𝑒𝑆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𝑖𝑆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2-3】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把下面的文法改为无二义的：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059701"/>
              </a:xfrm>
              <a:prstGeom prst="rect">
                <a:avLst/>
              </a:prstGeom>
              <a:blipFill>
                <a:blip r:embed="rId3"/>
                <a:stretch>
                  <a:fillRect l="-551" b="-15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326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10677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文法的等价变换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文法的等价变换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是等价的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通过等价变换使文法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满足某个文法的特殊要求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通过等价变换使文法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满足某个算法的要求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087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17326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3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无用符号有两种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从开始符号无法推出的符号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，这类符号永远使用不到，但在文法中占用计算资源，造成文法复杂臃肿。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无法推导出句子的符号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，这种符号除上述危害外，还会导致错误的推导，直到推导到该符号，无法再往下进行，使得发现错误的时间延迟。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62325C7D-F38B-4D66-911D-80F0699027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373804"/>
                <a:ext cx="8856984" cy="2020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同时满足如下两个条件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则称符号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的，否则称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62325C7D-F38B-4D66-911D-80F06990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373804"/>
                <a:ext cx="8856984" cy="2020425"/>
              </a:xfrm>
              <a:prstGeom prst="rect">
                <a:avLst/>
              </a:prstGeom>
              <a:blipFill>
                <a:blip r:embed="rId3"/>
                <a:stretch>
                  <a:fillRect l="-413" r="-551" b="-14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A97CF2D-9A76-4B67-B450-4431169418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5394229"/>
                <a:ext cx="8856984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，若产生式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含有无用符号，则称此产生式为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无用产生式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A97CF2D-9A76-4B67-B450-44311694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394229"/>
                <a:ext cx="8856984" cy="874214"/>
              </a:xfrm>
              <a:prstGeom prst="rect">
                <a:avLst/>
              </a:prstGeom>
              <a:blipFill>
                <a:blip r:embed="rId4"/>
                <a:stretch>
                  <a:fillRect l="-413" b="-10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6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AB6779-1D2E-4EFA-8CA1-152B5A4E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65" y="2564904"/>
            <a:ext cx="6067469" cy="14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05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C47B01-9DE5-46FA-AEE1-63979C94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7" y="836712"/>
            <a:ext cx="7186665" cy="5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5612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zh-CN" alt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的子集（符号串集合）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积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）定义为：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逗号表示与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；特别地，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𝑎𝑎𝑐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𝑏𝑏𝑎𝑐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𝑏𝑏𝑐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𝑎𝑐𝑎𝑎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𝑎𝑐𝑏𝑏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𝑐𝑎𝑎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𝑐𝑏𝑏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一般而言，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𝑈𝑉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𝑉𝑊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自身的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次连接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（方幂）记为：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𝑉𝑉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</m:groupCh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lim>
                    </m:limLow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规定：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中的每个符号串都是由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中的符号串经过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有限次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连接而成的，即闭包中每个字符串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长度有限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正则闭包（正闭包）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5612690"/>
              </a:xfrm>
              <a:prstGeom prst="rect">
                <a:avLst/>
              </a:prstGeom>
              <a:blipFill>
                <a:blip r:embed="rId3"/>
                <a:stretch>
                  <a:fillRect l="-619" b="-10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01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2B616D-320F-468F-878A-9117B197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79" y="1268760"/>
            <a:ext cx="7520042" cy="47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31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例：消除无用符号和无用产生式：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如下所示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blipFill>
                <a:blip r:embed="rId3"/>
                <a:stretch>
                  <a:fillRect l="-413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8">
            <a:extLst>
              <a:ext uri="{FF2B5EF4-FFF2-40B4-BE49-F238E27FC236}">
                <a16:creationId xmlns:a16="http://schemas.microsoft.com/office/drawing/2014/main" id="{C80A3506-4981-424E-8170-7DBE9148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1691420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施行算法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，消除不能推导出句子的无用符号和无用产生式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548C51-2756-4823-860D-A006C94AF84E}"/>
                  </a:ext>
                </a:extLst>
              </p:cNvPr>
              <p:cNvSpPr/>
              <p:nvPr/>
            </p:nvSpPr>
            <p:spPr>
              <a:xfrm>
                <a:off x="3851920" y="2575003"/>
                <a:ext cx="1512168" cy="3791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548C51-2756-4823-860D-A006C94AF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575003"/>
                <a:ext cx="1512168" cy="3791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C74CDA-7998-4AEB-810F-F45657DDC5FD}"/>
                  </a:ext>
                </a:extLst>
              </p:cNvPr>
              <p:cNvSpPr/>
              <p:nvPr/>
            </p:nvSpPr>
            <p:spPr>
              <a:xfrm>
                <a:off x="5436096" y="2575002"/>
                <a:ext cx="1512168" cy="3791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C74CDA-7998-4AEB-810F-F45657DD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575002"/>
                <a:ext cx="1512168" cy="379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FB5AF8-5E38-49BD-8033-AB8E15F532D5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FB5AF8-5E38-49BD-8033-AB8E15F53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FFAA56-1C8E-4B35-A1D0-4F723E2F2787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FFAA56-1C8E-4B35-A1D0-4F723E2F2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5F3A65F-7558-46B5-82DB-036C0ED5B819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5F3A65F-7558-46B5-82DB-036C0ED5B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1FAE94-4FE6-4186-B875-BBB442205907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1FAE94-4FE6-4186-B875-BBB442205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016577-2363-4E81-9CF7-837C5F0F2DDF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016577-2363-4E81-9CF7-837C5F0F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D5335E2-E73D-407B-90B5-6EAACE5C8CAC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D5335E2-E73D-407B-90B5-6EAACE5C8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18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746BB88-BB1A-4CCA-BB24-A8292E2C6566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746BB88-BB1A-4CCA-BB24-A8292E2C6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042A40-9D62-4A15-9458-421642EABE0B}"/>
                  </a:ext>
                </a:extLst>
              </p:cNvPr>
              <p:cNvSpPr/>
              <p:nvPr/>
            </p:nvSpPr>
            <p:spPr>
              <a:xfrm>
                <a:off x="5436096" y="447085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042A40-9D62-4A15-9458-421642EAB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470857"/>
                <a:ext cx="1512168" cy="3791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20C2EE5-405B-4123-9082-ACC2BD186262}"/>
                  </a:ext>
                </a:extLst>
              </p:cNvPr>
              <p:cNvSpPr/>
              <p:nvPr/>
            </p:nvSpPr>
            <p:spPr>
              <a:xfrm>
                <a:off x="5436096" y="409168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20C2EE5-405B-4123-9082-ACC2BD18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091686"/>
                <a:ext cx="1512168" cy="379171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0A848B7-65C0-4938-9CF6-52E4BD9EFBDD}"/>
                  </a:ext>
                </a:extLst>
              </p:cNvPr>
              <p:cNvSpPr/>
              <p:nvPr/>
            </p:nvSpPr>
            <p:spPr>
              <a:xfrm>
                <a:off x="5436096" y="333334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0A848B7-65C0-4938-9CF6-52E4BD9EF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333344"/>
                <a:ext cx="1512168" cy="379171"/>
              </a:xfrm>
              <a:prstGeom prst="rect">
                <a:avLst/>
              </a:prstGeom>
              <a:blipFill>
                <a:blip r:embed="rId2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/>
              <p:nvPr/>
            </p:nvSpPr>
            <p:spPr>
              <a:xfrm>
                <a:off x="3851920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954174"/>
                <a:ext cx="1512168" cy="3791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AE3774-FEFF-4566-B00F-C47387DBE429}"/>
                  </a:ext>
                </a:extLst>
              </p:cNvPr>
              <p:cNvSpPr/>
              <p:nvPr/>
            </p:nvSpPr>
            <p:spPr>
              <a:xfrm>
                <a:off x="5436096" y="2954173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AE3774-FEFF-4566-B00F-C47387DBE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954173"/>
                <a:ext cx="1512168" cy="37917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4D543D7-6B0B-4B57-B695-8574864C5A8E}"/>
                  </a:ext>
                </a:extLst>
              </p:cNvPr>
              <p:cNvSpPr/>
              <p:nvPr/>
            </p:nvSpPr>
            <p:spPr>
              <a:xfrm>
                <a:off x="3851920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4D543D7-6B0B-4B57-B695-8574864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333345"/>
                <a:ext cx="1512168" cy="379171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6272F77-4B48-4B43-BC9B-734402952319}"/>
                  </a:ext>
                </a:extLst>
              </p:cNvPr>
              <p:cNvSpPr/>
              <p:nvPr/>
            </p:nvSpPr>
            <p:spPr>
              <a:xfrm>
                <a:off x="3851920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6272F77-4B48-4B43-BC9B-734402952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712516"/>
                <a:ext cx="1512168" cy="37917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ED9D9E-FD0D-42BA-A5AA-573FD9301001}"/>
                  </a:ext>
                </a:extLst>
              </p:cNvPr>
              <p:cNvSpPr/>
              <p:nvPr/>
            </p:nvSpPr>
            <p:spPr>
              <a:xfrm>
                <a:off x="5436096" y="371251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ED9D9E-FD0D-42BA-A5AA-573FD9301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712515"/>
                <a:ext cx="1512168" cy="3791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19C24B8-0AB7-41AB-AD95-4AA0F4AA9C00}"/>
                  </a:ext>
                </a:extLst>
              </p:cNvPr>
              <p:cNvSpPr/>
              <p:nvPr/>
            </p:nvSpPr>
            <p:spPr>
              <a:xfrm>
                <a:off x="2627784" y="5357682"/>
                <a:ext cx="5982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→0,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→1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19C24B8-0AB7-41AB-AD95-4AA0F4AA9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357682"/>
                <a:ext cx="5982343" cy="369332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6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xit" presetSubtype="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xit" presetSubtype="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xit" presetSubtype="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20" grpId="0" animBg="1"/>
      <p:bldP spid="20" grpId="1" animBg="1"/>
      <p:bldP spid="20" grpId="2" animBg="1"/>
      <p:bldP spid="20" grpId="3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消除无用产生式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例：消除无用符号和无用产生式：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如下所示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blipFill>
                <a:blip r:embed="rId3"/>
                <a:stretch>
                  <a:fillRect l="-413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8">
            <a:extLst>
              <a:ext uri="{FF2B5EF4-FFF2-40B4-BE49-F238E27FC236}">
                <a16:creationId xmlns:a16="http://schemas.microsoft.com/office/drawing/2014/main" id="{C80A3506-4981-424E-8170-7DBE9148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1691420"/>
            <a:ext cx="6768752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施行算法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，消除开始符号不能到达的无用符号和无用产生式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548C51-2756-4823-860D-A006C94AF84E}"/>
                  </a:ext>
                </a:extLst>
              </p:cNvPr>
              <p:cNvSpPr/>
              <p:nvPr/>
            </p:nvSpPr>
            <p:spPr>
              <a:xfrm>
                <a:off x="3059832" y="2575003"/>
                <a:ext cx="1512168" cy="3791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548C51-2756-4823-860D-A006C94AF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575003"/>
                <a:ext cx="1512168" cy="379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C74CDA-7998-4AEB-810F-F45657DDC5FD}"/>
                  </a:ext>
                </a:extLst>
              </p:cNvPr>
              <p:cNvSpPr/>
              <p:nvPr/>
            </p:nvSpPr>
            <p:spPr>
              <a:xfrm>
                <a:off x="6084168" y="2575003"/>
                <a:ext cx="1512168" cy="3791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C74CDA-7998-4AEB-810F-F45657DD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575003"/>
                <a:ext cx="1512168" cy="3791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FB5AF8-5E38-49BD-8033-AB8E15F532D5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FB5AF8-5E38-49BD-8033-AB8E15F53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FFAA56-1C8E-4B35-A1D0-4F723E2F2787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FFAA56-1C8E-4B35-A1D0-4F723E2F2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1FAE94-4FE6-4186-B875-BBB442205907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1FAE94-4FE6-4186-B875-BBB442205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016577-2363-4E81-9CF7-837C5F0F2DDF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016577-2363-4E81-9CF7-837C5F0F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D5335E2-E73D-407B-90B5-6EAACE5C8CAC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D5335E2-E73D-407B-90B5-6EAACE5C8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042A40-9D62-4A15-9458-421642EABE0B}"/>
                  </a:ext>
                </a:extLst>
              </p:cNvPr>
              <p:cNvSpPr/>
              <p:nvPr/>
            </p:nvSpPr>
            <p:spPr>
              <a:xfrm>
                <a:off x="6084168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042A40-9D62-4A15-9458-421642EAB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954174"/>
                <a:ext cx="1512168" cy="379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/>
              <p:nvPr/>
            </p:nvSpPr>
            <p:spPr>
              <a:xfrm>
                <a:off x="3059832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954174"/>
                <a:ext cx="1512168" cy="3791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AE3774-FEFF-4566-B00F-C47387DBE429}"/>
                  </a:ext>
                </a:extLst>
              </p:cNvPr>
              <p:cNvSpPr/>
              <p:nvPr/>
            </p:nvSpPr>
            <p:spPr>
              <a:xfrm>
                <a:off x="6084168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AE3774-FEFF-4566-B00F-C47387DBE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712516"/>
                <a:ext cx="1512168" cy="3791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ED9D9E-FD0D-42BA-A5AA-573FD9301001}"/>
                  </a:ext>
                </a:extLst>
              </p:cNvPr>
              <p:cNvSpPr/>
              <p:nvPr/>
            </p:nvSpPr>
            <p:spPr>
              <a:xfrm>
                <a:off x="6084168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BED9D9E-FD0D-42BA-A5AA-573FD9301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333345"/>
                <a:ext cx="1512168" cy="3791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19C24B8-0AB7-41AB-AD95-4AA0F4AA9C00}"/>
                  </a:ext>
                </a:extLst>
              </p:cNvPr>
              <p:cNvSpPr/>
              <p:nvPr/>
            </p:nvSpPr>
            <p:spPr>
              <a:xfrm>
                <a:off x="2771800" y="4536567"/>
                <a:ext cx="5330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19C24B8-0AB7-41AB-AD95-4AA0F4AA9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36567"/>
                <a:ext cx="5330242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206105A-727C-46F4-9128-16398C683E09}"/>
                  </a:ext>
                </a:extLst>
              </p:cNvPr>
              <p:cNvSpPr/>
              <p:nvPr/>
            </p:nvSpPr>
            <p:spPr>
              <a:xfrm>
                <a:off x="4572000" y="2575003"/>
                <a:ext cx="1512168" cy="3791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206105A-727C-46F4-9128-16398C683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75003"/>
                <a:ext cx="1512168" cy="3791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4625B5-A0DA-409E-B55A-5619766D5A67}"/>
                  </a:ext>
                </a:extLst>
              </p:cNvPr>
              <p:cNvSpPr/>
              <p:nvPr/>
            </p:nvSpPr>
            <p:spPr>
              <a:xfrm>
                <a:off x="4572000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4625B5-A0DA-409E-B55A-5619766D5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954174"/>
                <a:ext cx="1512168" cy="3791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6DD64A8-9933-4425-9F85-300B7701E24F}"/>
                  </a:ext>
                </a:extLst>
              </p:cNvPr>
              <p:cNvSpPr/>
              <p:nvPr/>
            </p:nvSpPr>
            <p:spPr>
              <a:xfrm>
                <a:off x="3059832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6DD64A8-9933-4425-9F85-300B7701E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333345"/>
                <a:ext cx="1512168" cy="3791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5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8" grpId="0" animBg="1"/>
      <p:bldP spid="34" grpId="0" animBg="1"/>
      <p:bldP spid="37" grpId="0" animBg="1"/>
      <p:bldP spid="3" grpId="0"/>
      <p:bldP spid="39" grpId="0" animBg="1"/>
      <p:bldP spid="4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3371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8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单非产生式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，指形如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的产生式。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这种产生式容易在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自动机转正规文法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时产生，导致转换成的文法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不再是正规文法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，需要消除这种产生式。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消除思路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的产生式左部替换为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，然后删除产生式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816010"/>
              </a:xfrm>
              <a:prstGeom prst="rect">
                <a:avLst/>
              </a:prstGeom>
              <a:blipFill>
                <a:blip r:embed="rId3"/>
                <a:stretch>
                  <a:fillRect l="-413" b="-43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42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2D0E3-A349-49A6-BE10-9344CC09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0" y="1143680"/>
            <a:ext cx="8229660" cy="5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消除单非产生式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例：消除单非产生式：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如下所示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blipFill>
                <a:blip r:embed="rId3"/>
                <a:stretch>
                  <a:fillRect l="-413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8">
            <a:extLst>
              <a:ext uri="{FF2B5EF4-FFF2-40B4-BE49-F238E27FC236}">
                <a16:creationId xmlns:a16="http://schemas.microsoft.com/office/drawing/2014/main" id="{C80A3506-4981-424E-8170-7DBE9148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1691420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）求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/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6AD9DB-FE90-43BE-BE40-4A3066B188E4}"/>
                  </a:ext>
                </a:extLst>
              </p:cNvPr>
              <p:cNvSpPr/>
              <p:nvPr/>
            </p:nvSpPr>
            <p:spPr>
              <a:xfrm>
                <a:off x="3275856" y="2658725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6AD9DB-FE90-43BE-BE40-4A3066B18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658725"/>
                <a:ext cx="4680520" cy="379171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BE27DE1-B704-4BF7-AD9B-CC4B5F72272C}"/>
                  </a:ext>
                </a:extLst>
              </p:cNvPr>
              <p:cNvSpPr/>
              <p:nvPr/>
            </p:nvSpPr>
            <p:spPr>
              <a:xfrm>
                <a:off x="3275856" y="3037896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BE27DE1-B704-4BF7-AD9B-CC4B5F72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037896"/>
                <a:ext cx="4680520" cy="379171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8F7FE01-4B53-4060-AAC8-6B8502326B97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8F7FE01-4B53-4060-AAC8-6B8502326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1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7D65E94-4143-41B2-822B-5F52CE205A27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7D65E94-4143-41B2-822B-5F52CE205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6E4826C-AC57-4F66-B2A9-F0738163A76F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6E4826C-AC57-4F66-B2A9-F0738163A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6DEC5F-E426-44E1-B7F3-1E4110285C05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96DEC5F-E426-44E1-B7F3-1E4110285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4A2A4A0-3025-4A5F-BCED-3C0C7EF88DC6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4A2A4A0-3025-4A5F-BCED-3C0C7EF88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595A18-5612-4E79-B505-FA15AF9AD349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595A18-5612-4E79-B505-FA15AF9AD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B632D5D-75E7-484E-9B00-9434B7E64012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B632D5D-75E7-484E-9B00-9434B7E64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02B83DA-FB13-4FD0-B6EE-8819076AA6B8}"/>
                  </a:ext>
                </a:extLst>
              </p:cNvPr>
              <p:cNvSpPr/>
              <p:nvPr/>
            </p:nvSpPr>
            <p:spPr>
              <a:xfrm>
                <a:off x="3275856" y="440823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02B83DA-FB13-4FD0-B6EE-8819076AA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408238"/>
                <a:ext cx="1512168" cy="379171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7360BAC-774E-46AE-8054-E144A4C456A5}"/>
                  </a:ext>
                </a:extLst>
              </p:cNvPr>
              <p:cNvSpPr/>
              <p:nvPr/>
            </p:nvSpPr>
            <p:spPr>
              <a:xfrm>
                <a:off x="3275856" y="4787409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7360BAC-774E-46AE-8054-E144A4C45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787409"/>
                <a:ext cx="1512168" cy="3791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C9ECC33-B545-4253-9A41-D0512E5CAC65}"/>
                  </a:ext>
                </a:extLst>
              </p:cNvPr>
              <p:cNvSpPr/>
              <p:nvPr/>
            </p:nvSpPr>
            <p:spPr>
              <a:xfrm>
                <a:off x="3275856" y="5166580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C9ECC33-B545-4253-9A41-D0512E5CA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66580"/>
                <a:ext cx="1512168" cy="3791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9F974E0-4598-48B0-BE3D-600EF0096A0C}"/>
                  </a:ext>
                </a:extLst>
              </p:cNvPr>
              <p:cNvSpPr/>
              <p:nvPr/>
            </p:nvSpPr>
            <p:spPr>
              <a:xfrm>
                <a:off x="3275856" y="5545751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9F974E0-4598-48B0-BE3D-600EF00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545751"/>
                <a:ext cx="1512168" cy="37917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BCC9B7C-63D3-4BC9-8793-3EFA15376502}"/>
                  </a:ext>
                </a:extLst>
              </p:cNvPr>
              <p:cNvSpPr/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BCC9B7C-63D3-4BC9-8793-3EFA15376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2FE74BB-7BE4-4327-B242-3A39F56ADB13}"/>
                  </a:ext>
                </a:extLst>
              </p:cNvPr>
              <p:cNvSpPr/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2FE74BB-7BE4-4327-B242-3A39F56A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8">
            <a:extLst>
              <a:ext uri="{FF2B5EF4-FFF2-40B4-BE49-F238E27FC236}">
                <a16:creationId xmlns:a16="http://schemas.microsoft.com/office/drawing/2014/main" id="{8870EEA9-B50A-4C01-A7CD-769B8D056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3429000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）计算产生式集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0091425-88BC-4F00-9A40-51838D7C7577}"/>
                  </a:ext>
                </a:extLst>
              </p:cNvPr>
              <p:cNvSpPr/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0091425-88BC-4F00-9A40-51838D7C7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9554"/>
                <a:ext cx="4680520" cy="379171"/>
              </a:xfrm>
              <a:prstGeom prst="rect">
                <a:avLst/>
              </a:prstGeom>
              <a:blipFill>
                <a:blip r:embed="rId2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0FD06C-47D3-4BF3-AE7D-44F4201ACCED}"/>
                  </a:ext>
                </a:extLst>
              </p:cNvPr>
              <p:cNvSpPr/>
              <p:nvPr/>
            </p:nvSpPr>
            <p:spPr>
              <a:xfrm>
                <a:off x="3275856" y="2658725"/>
                <a:ext cx="4680520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0FD06C-47D3-4BF3-AE7D-44F4201AC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658725"/>
                <a:ext cx="4680520" cy="379171"/>
              </a:xfrm>
              <a:prstGeom prst="rect">
                <a:avLst/>
              </a:prstGeom>
              <a:blipFill>
                <a:blip r:embed="rId2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CD14AF2-F9D3-48AF-994B-F843431A1A81}"/>
                  </a:ext>
                </a:extLst>
              </p:cNvPr>
              <p:cNvSpPr/>
              <p:nvPr/>
            </p:nvSpPr>
            <p:spPr>
              <a:xfrm>
                <a:off x="3275856" y="3037896"/>
                <a:ext cx="4680520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CD14AF2-F9D3-48AF-994B-F843431A1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037896"/>
                <a:ext cx="4680520" cy="379171"/>
              </a:xfrm>
              <a:prstGeom prst="rect">
                <a:avLst/>
              </a:prstGeom>
              <a:blipFill>
                <a:blip r:embed="rId29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AA62965-A30C-4C0D-A098-766F16D1CC31}"/>
                  </a:ext>
                </a:extLst>
              </p:cNvPr>
              <p:cNvSpPr/>
              <p:nvPr/>
            </p:nvSpPr>
            <p:spPr>
              <a:xfrm>
                <a:off x="3275856" y="402906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𝑄𝑅</m:t>
                      </m:r>
                    </m:oMath>
                  </m:oMathPara>
                </a14:m>
                <a:endParaRPr lang="zh-CN" alt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AA62965-A30C-4C0D-A098-766F16D1C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029067"/>
                <a:ext cx="1512168" cy="379171"/>
              </a:xfrm>
              <a:prstGeom prst="rect">
                <a:avLst/>
              </a:prstGeom>
              <a:blipFill>
                <a:blip r:embed="rId3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C831DF3-A57F-4AFE-85CD-F98021A004FE}"/>
                  </a:ext>
                </a:extLst>
              </p:cNvPr>
              <p:cNvSpPr/>
              <p:nvPr/>
            </p:nvSpPr>
            <p:spPr>
              <a:xfrm>
                <a:off x="5040052" y="402906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C831DF3-A57F-4AFE-85CD-F98021A00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52" y="4029067"/>
                <a:ext cx="1512168" cy="379171"/>
              </a:xfrm>
              <a:prstGeom prst="rect">
                <a:avLst/>
              </a:prstGeom>
              <a:blipFill>
                <a:blip r:embed="rId3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FF31D13-B5DA-4EF1-A455-AF862CA33D60}"/>
                  </a:ext>
                </a:extLst>
              </p:cNvPr>
              <p:cNvSpPr/>
              <p:nvPr/>
            </p:nvSpPr>
            <p:spPr>
              <a:xfrm>
                <a:off x="5040052" y="440823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FF31D13-B5DA-4EF1-A455-AF862CA33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52" y="4408238"/>
                <a:ext cx="1512168" cy="379171"/>
              </a:xfrm>
              <a:prstGeom prst="rect">
                <a:avLst/>
              </a:prstGeom>
              <a:blipFill>
                <a:blip r:embed="rId3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4D17DF7-84C8-45E3-A112-F818765A8CB9}"/>
                  </a:ext>
                </a:extLst>
              </p:cNvPr>
              <p:cNvSpPr/>
              <p:nvPr/>
            </p:nvSpPr>
            <p:spPr>
              <a:xfrm>
                <a:off x="6869634" y="402906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4D17DF7-84C8-45E3-A112-F818765A8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34" y="4029067"/>
                <a:ext cx="1512168" cy="37917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4E48310-A312-49C6-A382-0F9198CAF598}"/>
                  </a:ext>
                </a:extLst>
              </p:cNvPr>
              <p:cNvSpPr/>
              <p:nvPr/>
            </p:nvSpPr>
            <p:spPr>
              <a:xfrm>
                <a:off x="6869634" y="440823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4E48310-A312-49C6-A382-0F9198CAF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34" y="4408238"/>
                <a:ext cx="1512168" cy="37917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8">
            <a:extLst>
              <a:ext uri="{FF2B5EF4-FFF2-40B4-BE49-F238E27FC236}">
                <a16:creationId xmlns:a16="http://schemas.microsoft.com/office/drawing/2014/main" id="{7AA556E6-FF9D-470A-AEF2-96756ED90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6051860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）消除无用符号和无用产生式，略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3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 animBg="1"/>
      <p:bldP spid="32" grpId="0" animBg="1"/>
      <p:bldP spid="38" grpId="0" animBg="1"/>
      <p:bldP spid="39" grpId="0" animBg="1"/>
      <p:bldP spid="39" grpId="2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21812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929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空符产生式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，指形如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的产生式。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有的算法要求文法除开始符号外，不能有空符产生式。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929613"/>
              </a:xfrm>
              <a:prstGeom prst="rect">
                <a:avLst/>
              </a:prstGeom>
              <a:blipFill>
                <a:blip r:embed="rId3"/>
                <a:stretch>
                  <a:fillRect l="-413" b="-91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D9DAD77-59FD-425E-849B-6ADF438656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071909"/>
                <a:ext cx="8856984" cy="18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任给一文法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则可以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消除所有空符产生式；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，则消除所有空符产生式后，再增加一个空符产生式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，称为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规范空符产生式。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D9DAD77-59FD-425E-849B-6ADF43865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071909"/>
                <a:ext cx="8856984" cy="1816010"/>
              </a:xfrm>
              <a:prstGeom prst="rect">
                <a:avLst/>
              </a:prstGeom>
              <a:blipFill>
                <a:blip r:embed="rId4"/>
                <a:stretch>
                  <a:fillRect l="-413" b="-43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54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9E0FA4-4889-4079-9ACB-60C6702C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7" y="1148442"/>
            <a:ext cx="8239185" cy="53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73152"/>
            <a:ext cx="3816424" cy="47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文法和语言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推导和归约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Chomsky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语法树与二义文法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短语和句柄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273152"/>
            <a:ext cx="3816424" cy="526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正规式的等价变换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基本运算的文法设计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闭包和闭包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拆分括号对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表达式优先级与结合性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文法的等价变换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消除无用产生式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消除单非产生式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消除空符产生式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A8C33E-1A0E-43F1-8091-4222D4755D15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</p:spTree>
    <p:extLst>
      <p:ext uri="{BB962C8B-B14F-4D97-AF65-F5344CB8AC3E}">
        <p14:creationId xmlns:p14="http://schemas.microsoft.com/office/powerpoint/2010/main" val="41560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6A9F6-1527-4C75-A858-280993A5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45" y="1081767"/>
            <a:ext cx="8248710" cy="54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50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4B77C-3502-4FED-8680-72BDA501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8" y="2264560"/>
            <a:ext cx="8234423" cy="23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99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消除空符产生式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例：消除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的空符产生式，其中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如下所示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58715"/>
              </a:xfrm>
              <a:prstGeom prst="rect">
                <a:avLst/>
              </a:prstGeom>
              <a:blipFill>
                <a:blip r:embed="rId3"/>
                <a:stretch>
                  <a:fillRect l="-413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CE834B-A2A1-4CE3-8AE7-2ECCD70BA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𝐴𝐵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9166CF-76C9-4DC0-92AC-F8FE917E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372177-A619-4AB3-9803-0B88F0272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D6C52EF-6C6F-4C50-BE05-8E60121F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C4C012-337F-4156-A4A6-CAF6AFB86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CD58E4-B36D-40B8-8C0A-E8DB82132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C658887-F65D-4CDD-AA26-038B6BC74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8">
            <a:extLst>
              <a:ext uri="{FF2B5EF4-FFF2-40B4-BE49-F238E27FC236}">
                <a16:creationId xmlns:a16="http://schemas.microsoft.com/office/drawing/2014/main" id="{C80A3506-4981-424E-8170-7DBE9148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1691420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）求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/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964D32B-D677-4EAC-B581-5C0092B17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EFB7647-86CD-491E-9F76-D7786DF9E59A}"/>
                  </a:ext>
                </a:extLst>
              </p:cNvPr>
              <p:cNvSpPr/>
              <p:nvPr/>
            </p:nvSpPr>
            <p:spPr>
              <a:xfrm>
                <a:off x="3347864" y="2667030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𝐴𝑆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en-US" altLang="zh-CN" dirty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bg1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EFB7647-86CD-491E-9F76-D7786DF9E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667030"/>
                <a:ext cx="3060340" cy="379171"/>
              </a:xfrm>
              <a:prstGeom prst="rect">
                <a:avLst/>
              </a:prstGeom>
              <a:blipFill>
                <a:blip r:embed="rId12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480A5FF-5F4C-42E3-AB5D-5D86415CB71A}"/>
                  </a:ext>
                </a:extLst>
              </p:cNvPr>
              <p:cNvSpPr/>
              <p:nvPr/>
            </p:nvSpPr>
            <p:spPr>
              <a:xfrm>
                <a:off x="3347864" y="3046201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chemeClr val="bg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chemeClr val="bg1"/>
                          </a:solidFill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480A5FF-5F4C-42E3-AB5D-5D86415C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046201"/>
                <a:ext cx="3060340" cy="3791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20C08CA-54BE-4067-9B94-31007324AED9}"/>
                  </a:ext>
                </a:extLst>
              </p:cNvPr>
              <p:cNvSpPr/>
              <p:nvPr/>
            </p:nvSpPr>
            <p:spPr>
              <a:xfrm>
                <a:off x="3347864" y="3425372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20C08CA-54BE-4067-9B94-31007324A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425372"/>
                <a:ext cx="3060340" cy="3791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2D75C7B-4A07-465C-AC4D-06FBA0F0607B}"/>
                  </a:ext>
                </a:extLst>
              </p:cNvPr>
              <p:cNvSpPr/>
              <p:nvPr/>
            </p:nvSpPr>
            <p:spPr>
              <a:xfrm>
                <a:off x="3347864" y="3804543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2D75C7B-4A07-465C-AC4D-06FBA0F06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804543"/>
                <a:ext cx="3060340" cy="3791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6BF9350-3977-4B26-9967-E1ACEC117F5B}"/>
                  </a:ext>
                </a:extLst>
              </p:cNvPr>
              <p:cNvSpPr/>
              <p:nvPr/>
            </p:nvSpPr>
            <p:spPr>
              <a:xfrm>
                <a:off x="3347864" y="4183714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6BF9350-3977-4B26-9967-E1ACEC117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183714"/>
                <a:ext cx="3060340" cy="379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6E7C0EA-46D6-42ED-B39F-C76996BD1D8C}"/>
                  </a:ext>
                </a:extLst>
              </p:cNvPr>
              <p:cNvSpPr/>
              <p:nvPr/>
            </p:nvSpPr>
            <p:spPr>
              <a:xfrm>
                <a:off x="3347864" y="4562885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6E7C0EA-46D6-42ED-B39F-C76996BD1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562885"/>
                <a:ext cx="3060340" cy="3791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7D60EEE-B188-401B-96E4-82096D48DB9A}"/>
                  </a:ext>
                </a:extLst>
              </p:cNvPr>
              <p:cNvSpPr/>
              <p:nvPr/>
            </p:nvSpPr>
            <p:spPr>
              <a:xfrm>
                <a:off x="3347864" y="4942056"/>
                <a:ext cx="306034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𝐴𝑆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7D60EEE-B188-401B-96E4-82096D48D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942056"/>
                <a:ext cx="3060340" cy="379171"/>
              </a:xfrm>
              <a:prstGeom prst="rect">
                <a:avLst/>
              </a:prstGeom>
              <a:blipFill>
                <a:blip r:embed="rId18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F1F5C20-BCE8-4E73-AB32-03BE475E89A0}"/>
                  </a:ext>
                </a:extLst>
              </p:cNvPr>
              <p:cNvSpPr/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F1F5C20-BCE8-4E73-AB32-03BE475E8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75003"/>
                <a:ext cx="1512168" cy="3791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CB406FF-0422-4D61-8AB5-5D258F34114A}"/>
                  </a:ext>
                </a:extLst>
              </p:cNvPr>
              <p:cNvSpPr/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𝐴𝐵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CB406FF-0422-4D61-8AB5-5D258F341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54174"/>
                <a:ext cx="1512168" cy="3791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7D8CE52-64FD-443B-BF3C-309CD5BB85E8}"/>
                  </a:ext>
                </a:extLst>
              </p:cNvPr>
              <p:cNvSpPr/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7D8CE52-64FD-443B-BF3C-309CD5BB8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33345"/>
                <a:ext cx="1512168" cy="3791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AA0C6BE-5F87-44C8-A39D-63710521EC8C}"/>
                  </a:ext>
                </a:extLst>
              </p:cNvPr>
              <p:cNvSpPr/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AA0C6BE-5F87-44C8-A39D-63710521E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12516"/>
                <a:ext cx="1512168" cy="3791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BEEB0DA-5F61-480F-ADF8-84E45A0B7949}"/>
                  </a:ext>
                </a:extLst>
              </p:cNvPr>
              <p:cNvSpPr/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BEEB0DA-5F61-480F-ADF8-84E45A0B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91687"/>
                <a:ext cx="1512168" cy="3791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A112BC7-5116-45AC-9BD6-DB29043522EB}"/>
                  </a:ext>
                </a:extLst>
              </p:cNvPr>
              <p:cNvSpPr/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A112BC7-5116-45AC-9BD6-DB2904352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70858"/>
                <a:ext cx="1512168" cy="37917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752764-D3C6-4C3F-B4AA-804671BB88D0}"/>
                  </a:ext>
                </a:extLst>
              </p:cNvPr>
              <p:cNvSpPr/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𝐴𝑆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752764-D3C6-4C3F-B4AA-804671BB8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50029"/>
                <a:ext cx="1512168" cy="3791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D577F25-0D5A-4167-ADF8-34D8DA7A74D6}"/>
                  </a:ext>
                </a:extLst>
              </p:cNvPr>
              <p:cNvSpPr/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D577F25-0D5A-4167-ADF8-34D8DA7A7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B9668A1-D7BE-4475-9046-E90EAB5885B4}"/>
                  </a:ext>
                </a:extLst>
              </p:cNvPr>
              <p:cNvSpPr/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B9668A1-D7BE-4475-9046-E90EAB588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  <a:blipFill>
                <a:blip r:embed="rId2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5FE4D2C-7380-4A12-B170-CF3570FFFA92}"/>
                  </a:ext>
                </a:extLst>
              </p:cNvPr>
              <p:cNvSpPr/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5FE4D2C-7380-4A12-B170-CF3570FFF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31192"/>
                <a:ext cx="4680520" cy="379171"/>
              </a:xfrm>
              <a:prstGeom prst="rect">
                <a:avLst/>
              </a:prstGeom>
              <a:blipFill>
                <a:blip r:embed="rId2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8">
            <a:extLst>
              <a:ext uri="{FF2B5EF4-FFF2-40B4-BE49-F238E27FC236}">
                <a16:creationId xmlns:a16="http://schemas.microsoft.com/office/drawing/2014/main" id="{4A1134AF-52AF-4B26-878B-6D0FB3F63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2150135"/>
            <a:ext cx="669674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）消除空符产生式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8">
                <a:extLst>
                  <a:ext uri="{FF2B5EF4-FFF2-40B4-BE49-F238E27FC236}">
                    <a16:creationId xmlns:a16="http://schemas.microsoft.com/office/drawing/2014/main" id="{E6479781-EE73-4A5A-8449-3BF88E70C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752" y="5373216"/>
                <a:ext cx="669674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）求并集，去掉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和空符产生式，加入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，得到：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8">
                <a:extLst>
                  <a:ext uri="{FF2B5EF4-FFF2-40B4-BE49-F238E27FC236}">
                    <a16:creationId xmlns:a16="http://schemas.microsoft.com/office/drawing/2014/main" id="{E6479781-EE73-4A5A-8449-3BF88E70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5373216"/>
                <a:ext cx="6696744" cy="458715"/>
              </a:xfrm>
              <a:prstGeom prst="rect">
                <a:avLst/>
              </a:prstGeom>
              <a:blipFill>
                <a:blip r:embed="rId29"/>
                <a:stretch>
                  <a:fillRect l="-638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8B7A0F2A-A00F-4027-B58E-892A1D6B6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4234" y="5831931"/>
                <a:ext cx="6696744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𝐴𝑆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𝐴𝐵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zh-CN" sz="1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𝐴𝑆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1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8B7A0F2A-A00F-4027-B58E-892A1D6B6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4234" y="5831931"/>
                <a:ext cx="6696744" cy="5078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7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 animBg="1"/>
      <p:bldP spid="46" grpId="0" animBg="1"/>
      <p:bldP spid="47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2" grpId="0" animBg="1"/>
      <p:bldP spid="72" grpId="1" animBg="1"/>
      <p:bldP spid="72" grpId="2" animBg="1"/>
      <p:bldP spid="72" grpId="3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4" grpId="2" animBg="1"/>
      <p:bldP spid="74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7" grpId="0" animBg="1"/>
      <p:bldP spid="78" grpId="0" animBg="1"/>
      <p:bldP spid="79" grpId="0"/>
      <p:bldP spid="80" grpId="0"/>
      <p:bldP spid="8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文法与语言设计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4BCDCD-777C-435D-A7A1-60B99BAB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1" y="1893956"/>
            <a:ext cx="8605098" cy="30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02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Vladimir Script" panose="03050402040407070305" pitchFamily="66" charset="0"/>
                <a:ea typeface="微软雅黑" panose="020B0503020204020204" pitchFamily="34" charset="-122"/>
                <a:cs typeface="Hei" charset="-122"/>
              </a:rPr>
              <a:t>The End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谢谢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第二章 文法与语言设计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521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2.1】He gave me a book.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句子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谓语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&gt;.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主语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代词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谓语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动词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代词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直接宾语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冠词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名词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代词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代词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me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冠词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动词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gave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名词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book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69014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18982</TotalTime>
  <Words>9416</Words>
  <Application>Microsoft Office PowerPoint</Application>
  <PresentationFormat>全屏显示(4:3)</PresentationFormat>
  <Paragraphs>1347</Paragraphs>
  <Slides>84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7" baseType="lpstr">
      <vt:lpstr>Hei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Vladimir Script</vt:lpstr>
      <vt:lpstr>Wingdings</vt:lpstr>
      <vt:lpstr>自定义设计方案</vt:lpstr>
      <vt:lpstr>第二章 文法与语言设计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                       谢谢</vt:lpstr>
    </vt:vector>
  </TitlesOfParts>
  <Company>DADI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keywords>计算机学院</cp:keywords>
  <cp:lastModifiedBy>Yanwei Zheng</cp:lastModifiedBy>
  <cp:revision>2677</cp:revision>
  <dcterms:created xsi:type="dcterms:W3CDTF">2013-05-22T02:15:00Z</dcterms:created>
  <dcterms:modified xsi:type="dcterms:W3CDTF">2024-03-07T13:25:09Z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